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094382-8473-45C5-B497-03AA561A2250}">
  <a:tblStyle styleId="{4A094382-8473-45C5-B497-03AA561A22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2abc7d9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2abc7d9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first prototype we </a:t>
            </a:r>
            <a:r>
              <a:rPr lang="en"/>
              <a:t>utilized</a:t>
            </a:r>
            <a:r>
              <a:rPr lang="en"/>
              <a:t> thin, circular force sensitive </a:t>
            </a:r>
            <a:r>
              <a:rPr lang="en"/>
              <a:t>resistors</a:t>
            </a:r>
            <a:r>
              <a:rPr lang="en"/>
              <a:t> for this </a:t>
            </a:r>
            <a:r>
              <a:rPr lang="en"/>
              <a:t>purpose</a:t>
            </a:r>
            <a:r>
              <a:rPr lang="en"/>
              <a:t>. </a:t>
            </a:r>
            <a:endParaRPr/>
          </a:p>
          <a:p>
            <a:pPr indent="0" lvl="0" marL="0" rtl="0" algn="l">
              <a:lnSpc>
                <a:spcPct val="95000"/>
              </a:lnSpc>
              <a:spcBef>
                <a:spcPts val="0"/>
              </a:spcBef>
              <a:spcAft>
                <a:spcPts val="0"/>
              </a:spcAft>
              <a:buClr>
                <a:schemeClr val="dk1"/>
              </a:buClr>
              <a:buSzPts val="935"/>
              <a:buFont typeface="Arial"/>
              <a:buNone/>
            </a:pPr>
            <a:r>
              <a:rPr b="1" lang="en">
                <a:solidFill>
                  <a:schemeClr val="dk1"/>
                </a:solidFill>
              </a:rPr>
              <a:t>Objective Failed: </a:t>
            </a:r>
            <a:r>
              <a:rPr lang="en">
                <a:solidFill>
                  <a:schemeClr val="dk1"/>
                </a:solidFill>
              </a:rPr>
              <a:t>inability to detect human weight distribution,and function properly when implemented inside our chair cushion</a:t>
            </a:r>
            <a:endParaRPr>
              <a:solidFill>
                <a:schemeClr val="dk1"/>
              </a:solidFill>
            </a:endParaRPr>
          </a:p>
          <a:p>
            <a:pPr indent="0" lvl="0" marL="0" rtl="0" algn="l">
              <a:lnSpc>
                <a:spcPct val="95000"/>
              </a:lnSpc>
              <a:spcBef>
                <a:spcPts val="1200"/>
              </a:spcBef>
              <a:spcAft>
                <a:spcPts val="0"/>
              </a:spcAft>
              <a:buClr>
                <a:schemeClr val="dk1"/>
              </a:buClr>
              <a:buSzPts val="935"/>
              <a:buFont typeface="Arial"/>
              <a:buNone/>
            </a:pPr>
            <a:r>
              <a:rPr lang="en">
                <a:solidFill>
                  <a:schemeClr val="dk1"/>
                </a:solidFill>
              </a:rPr>
              <a:t>Force sensitive resistor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2abc7d9e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2abc7d9e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prototype 2 we implemented load cells into the seat cushion and tested </a:t>
            </a:r>
            <a:r>
              <a:rPr lang="en"/>
              <a:t>their</a:t>
            </a:r>
            <a:r>
              <a:rPr lang="en"/>
              <a:t> ability to assess weight distribution.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912fb60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912fb60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was to prove that we could provide vibration feedback to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mount a motor system to the seat bottom to determine</a:t>
            </a:r>
            <a:endParaRPr/>
          </a:p>
          <a:p>
            <a:pPr indent="-298450" lvl="0" marL="457200" rtl="0" algn="l">
              <a:spcBef>
                <a:spcPts val="0"/>
              </a:spcBef>
              <a:spcAft>
                <a:spcPts val="0"/>
              </a:spcAft>
              <a:buSzPts val="1100"/>
              <a:buChar char="●"/>
            </a:pPr>
            <a:r>
              <a:rPr lang="en"/>
              <a:t>If the vibrations could be felt</a:t>
            </a:r>
            <a:endParaRPr/>
          </a:p>
          <a:p>
            <a:pPr indent="-298450" lvl="0" marL="457200" rtl="0" algn="l">
              <a:spcBef>
                <a:spcPts val="0"/>
              </a:spcBef>
              <a:spcAft>
                <a:spcPts val="0"/>
              </a:spcAft>
              <a:buSzPts val="1100"/>
              <a:buChar char="●"/>
            </a:pPr>
            <a:r>
              <a:rPr lang="en"/>
              <a:t>And what changes would need to be made to the mount design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12fb60a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12fb60a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3d printed the mounts as seen and here is the picture of the system </a:t>
            </a:r>
            <a:r>
              <a:rPr lang="en"/>
              <a:t>attached</a:t>
            </a:r>
            <a:r>
              <a:rPr lang="en"/>
              <a:t> to the seat of the chair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92abc7d9e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92abc7d9e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user feedback was that the </a:t>
            </a:r>
            <a:endParaRPr/>
          </a:p>
          <a:p>
            <a:pPr indent="-298450" lvl="0" marL="457200" rtl="0" algn="l">
              <a:spcBef>
                <a:spcPts val="0"/>
              </a:spcBef>
              <a:spcAft>
                <a:spcPts val="0"/>
              </a:spcAft>
              <a:buSzPts val="1100"/>
              <a:buChar char="●"/>
            </a:pPr>
            <a:r>
              <a:rPr lang="en"/>
              <a:t>Area that needed to be corrected was unclear</a:t>
            </a:r>
            <a:endParaRPr/>
          </a:p>
          <a:p>
            <a:pPr indent="-298450" lvl="0" marL="457200" rtl="0" algn="l">
              <a:spcBef>
                <a:spcPts val="0"/>
              </a:spcBef>
              <a:spcAft>
                <a:spcPts val="0"/>
              </a:spcAft>
              <a:buSzPts val="1100"/>
              <a:buChar char="●"/>
            </a:pPr>
            <a:r>
              <a:rPr lang="en"/>
              <a:t>They would like to further customize the feedback, such as changing the vibration level</a:t>
            </a:r>
            <a:endParaRPr/>
          </a:p>
          <a:p>
            <a:pPr indent="-298450" lvl="0" marL="457200" rtl="0" algn="l">
              <a:spcBef>
                <a:spcPts val="0"/>
              </a:spcBef>
              <a:spcAft>
                <a:spcPts val="0"/>
              </a:spcAft>
              <a:buSzPts val="1100"/>
              <a:buChar char="●"/>
            </a:pPr>
            <a:r>
              <a:rPr lang="en"/>
              <a:t>They liked the vibrations</a:t>
            </a:r>
            <a:endParaRPr/>
          </a:p>
          <a:p>
            <a:pPr indent="-298450" lvl="0" marL="457200" rtl="0" algn="l">
              <a:spcBef>
                <a:spcPts val="0"/>
              </a:spcBef>
              <a:spcAft>
                <a:spcPts val="0"/>
              </a:spcAft>
              <a:buSzPts val="1100"/>
              <a:buChar char="●"/>
            </a:pPr>
            <a:r>
              <a:rPr lang="en"/>
              <a:t>To quote, it felt like a massage chair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a:t>
            </a:r>
            <a:endParaRPr/>
          </a:p>
          <a:p>
            <a:pPr indent="-298450" lvl="0" marL="457200" rtl="0" algn="l">
              <a:spcBef>
                <a:spcPts val="0"/>
              </a:spcBef>
              <a:spcAft>
                <a:spcPts val="0"/>
              </a:spcAft>
              <a:buSzPts val="1100"/>
              <a:buChar char="●"/>
            </a:pPr>
            <a:r>
              <a:rPr lang="en"/>
              <a:t>We found that the mount needs to change as it was difficult to assemble</a:t>
            </a:r>
            <a:endParaRPr/>
          </a:p>
          <a:p>
            <a:pPr indent="-298450" lvl="0" marL="457200" rtl="0" algn="l">
              <a:spcBef>
                <a:spcPts val="0"/>
              </a:spcBef>
              <a:spcAft>
                <a:spcPts val="0"/>
              </a:spcAft>
              <a:buSzPts val="1100"/>
              <a:buChar char="●"/>
            </a:pPr>
            <a:r>
              <a:rPr lang="en"/>
              <a:t>However the vibrations could be felt with </a:t>
            </a:r>
            <a:r>
              <a:rPr lang="en"/>
              <a:t>just</a:t>
            </a:r>
            <a:r>
              <a:rPr lang="en"/>
              <a:t> two motors!</a:t>
            </a:r>
            <a:endParaRPr/>
          </a:p>
          <a:p>
            <a:pPr indent="-298450" lvl="0" marL="457200" rtl="0" algn="l">
              <a:spcBef>
                <a:spcPts val="0"/>
              </a:spcBef>
              <a:spcAft>
                <a:spcPts val="0"/>
              </a:spcAft>
              <a:buSzPts val="1100"/>
              <a:buChar char="●"/>
            </a:pPr>
            <a:r>
              <a:rPr lang="en"/>
              <a:t>Therefore the concept works!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91f1c8de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91f1c8de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e46c7e84f04224b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e46c7e84f04224b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e46c7e84f04224b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e46c7e84f04224b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91a2a914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91a2a914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posture is integral in </a:t>
            </a:r>
            <a:r>
              <a:rPr lang="en"/>
              <a:t>maintaining</a:t>
            </a:r>
            <a:r>
              <a:rPr lang="en"/>
              <a:t> a healthy lifestyle. Proper form prevents adding stress and strain to the muscles, bones, and ligaments associated with muscular pain (especially back and neck pain)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91f1c8de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91f1c8de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c10ccbe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c10ccbe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 should be able to accurately sense posture with a maximum of 20% error. </a:t>
            </a:r>
            <a:endParaRPr/>
          </a:p>
          <a:p>
            <a:pPr indent="0" lvl="0" marL="0" rtl="0" algn="l">
              <a:spcBef>
                <a:spcPts val="0"/>
              </a:spcBef>
              <a:spcAft>
                <a:spcPts val="0"/>
              </a:spcAft>
              <a:buNone/>
            </a:pPr>
            <a:r>
              <a:rPr lang="en"/>
              <a:t>The setup should be quick, under 10 minutes.</a:t>
            </a:r>
            <a:endParaRPr/>
          </a:p>
          <a:p>
            <a:pPr indent="0" lvl="0" marL="0" rtl="0" algn="l">
              <a:spcBef>
                <a:spcPts val="0"/>
              </a:spcBef>
              <a:spcAft>
                <a:spcPts val="0"/>
              </a:spcAft>
              <a:buNone/>
            </a:pPr>
            <a:r>
              <a:rPr lang="en"/>
              <a:t>It should be able to </a:t>
            </a:r>
            <a:r>
              <a:rPr lang="en"/>
              <a:t>accommodate</a:t>
            </a:r>
            <a:r>
              <a:rPr lang="en"/>
              <a:t> various heights and weights, ranging from the 5th percentile female to 95th percentile male.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a:t>
            </a:r>
            <a:r>
              <a:rPr lang="en"/>
              <a:t>, we expect high user ratings for the clarity of feedback, increased posture awareness, device comfort, and ease of setup.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1f1c8de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1f1c8de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3 subsystems</a:t>
            </a:r>
            <a:endParaRPr/>
          </a:p>
          <a:p>
            <a:pPr indent="-298450" lvl="1" marL="914400" rtl="0" algn="l">
              <a:spcBef>
                <a:spcPts val="0"/>
              </a:spcBef>
              <a:spcAft>
                <a:spcPts val="0"/>
              </a:spcAft>
              <a:buSzPts val="1100"/>
              <a:buChar char="-"/>
            </a:pPr>
            <a:r>
              <a:rPr lang="en"/>
              <a:t>Possible methods for each subsystem</a:t>
            </a:r>
            <a:endParaRPr/>
          </a:p>
          <a:p>
            <a:pPr indent="-298450" lvl="1" marL="914400" rtl="0" algn="l">
              <a:spcBef>
                <a:spcPts val="0"/>
              </a:spcBef>
              <a:spcAft>
                <a:spcPts val="0"/>
              </a:spcAft>
              <a:buSzPts val="1100"/>
              <a:buChar char="-"/>
            </a:pPr>
            <a:r>
              <a:rPr lang="en"/>
              <a:t>CAD of chosen design - custom chair with IR sensors in the back and weight sensors in the seat</a:t>
            </a:r>
            <a:endParaRPr/>
          </a:p>
          <a:p>
            <a:pPr indent="-298450" lvl="1" marL="914400" rtl="0" algn="l">
              <a:spcBef>
                <a:spcPts val="0"/>
              </a:spcBef>
              <a:spcAft>
                <a:spcPts val="0"/>
              </a:spcAft>
              <a:buSzPts val="1100"/>
              <a:buChar char="-"/>
            </a:pPr>
            <a:r>
              <a:rPr lang="en"/>
              <a:t>Added </a:t>
            </a:r>
            <a:r>
              <a:rPr lang="en"/>
              <a:t>sensing</a:t>
            </a:r>
            <a:r>
              <a:rPr lang="en"/>
              <a:t> system based on conversations with physical therapists about the most accurate way to determine good posture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6ca5bbcd7e1b6f2e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ca5bbcd7e1b6f2e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92abc7d9e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92abc7d9e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 accuracy/precision of infrared readings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921129ed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921129ed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14 cm distances aren’t fixed and user defines as dX1 &amp; dX2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2abc7d9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92abc7d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In preliminary research to assess another quantity best suited for posture sensing in tandem with our IR sensors, we found a trend between user upright posture and weight distribution in a chair. The seat map below demonstrates an instance of ideal upright posture with findings of peak points in weight distribution located at the users ischial tuberosities. This means that these bones are engaged and the majority of the users weight are concentrated at these areas when proper sitting upright posture is demonstrated. Along with this we found that patterns in peak pressure distribution remain symmetrical laterally across the body. With the identification of these trends our goal was to implement and position sensors into the chair cushion to detect differences in weight </a:t>
            </a:r>
            <a:r>
              <a:rPr lang="en">
                <a:solidFill>
                  <a:schemeClr val="dk1"/>
                </a:solidFill>
              </a:rPr>
              <a:t>distribution</a:t>
            </a:r>
            <a:r>
              <a:rPr lang="en">
                <a:solidFill>
                  <a:schemeClr val="dk1"/>
                </a:solidFill>
              </a:rPr>
              <a:t> associated with these trends.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lt1"/>
              </a:buClr>
              <a:buSzPts val="2000"/>
              <a:buChar char="●"/>
              <a:defRPr>
                <a:solidFill>
                  <a:schemeClr val="lt1"/>
                </a:solidFill>
              </a:defRPr>
            </a:lvl1pPr>
            <a:lvl2pPr indent="-355600" lvl="1" marL="914400" algn="ctr">
              <a:spcBef>
                <a:spcPts val="0"/>
              </a:spcBef>
              <a:spcAft>
                <a:spcPts val="0"/>
              </a:spcAft>
              <a:buClr>
                <a:schemeClr val="lt1"/>
              </a:buClr>
              <a:buSzPts val="2000"/>
              <a:buChar char="○"/>
              <a:defRPr>
                <a:solidFill>
                  <a:schemeClr val="lt1"/>
                </a:solidFill>
              </a:defRPr>
            </a:lvl2pPr>
            <a:lvl3pPr indent="-355600" lvl="2" marL="1371600" algn="ctr">
              <a:spcBef>
                <a:spcPts val="0"/>
              </a:spcBef>
              <a:spcAft>
                <a:spcPts val="0"/>
              </a:spcAft>
              <a:buClr>
                <a:schemeClr val="lt1"/>
              </a:buClr>
              <a:buSzPts val="2000"/>
              <a:buChar char="■"/>
              <a:defRPr>
                <a:solidFill>
                  <a:schemeClr val="lt1"/>
                </a:solidFill>
              </a:defRPr>
            </a:lvl3pPr>
            <a:lvl4pPr indent="-355600" lvl="3" marL="1828800" algn="ctr">
              <a:spcBef>
                <a:spcPts val="0"/>
              </a:spcBef>
              <a:spcAft>
                <a:spcPts val="0"/>
              </a:spcAft>
              <a:buClr>
                <a:schemeClr val="lt1"/>
              </a:buClr>
              <a:buSzPts val="2000"/>
              <a:buChar char="●"/>
              <a:defRPr>
                <a:solidFill>
                  <a:schemeClr val="lt1"/>
                </a:solidFill>
              </a:defRPr>
            </a:lvl4pPr>
            <a:lvl5pPr indent="-355600" lvl="4" marL="2286000" algn="ctr">
              <a:spcBef>
                <a:spcPts val="0"/>
              </a:spcBef>
              <a:spcAft>
                <a:spcPts val="0"/>
              </a:spcAft>
              <a:buClr>
                <a:schemeClr val="lt1"/>
              </a:buClr>
              <a:buSzPts val="2000"/>
              <a:buChar char="○"/>
              <a:defRPr>
                <a:solidFill>
                  <a:schemeClr val="lt1"/>
                </a:solidFill>
              </a:defRPr>
            </a:lvl5pPr>
            <a:lvl6pPr indent="-355600" lvl="5" marL="2743200" algn="ctr">
              <a:spcBef>
                <a:spcPts val="0"/>
              </a:spcBef>
              <a:spcAft>
                <a:spcPts val="0"/>
              </a:spcAft>
              <a:buClr>
                <a:schemeClr val="lt1"/>
              </a:buClr>
              <a:buSzPts val="2000"/>
              <a:buChar char="■"/>
              <a:defRPr>
                <a:solidFill>
                  <a:schemeClr val="lt1"/>
                </a:solidFill>
              </a:defRPr>
            </a:lvl6pPr>
            <a:lvl7pPr indent="-355600" lvl="6" marL="3200400" algn="ctr">
              <a:spcBef>
                <a:spcPts val="0"/>
              </a:spcBef>
              <a:spcAft>
                <a:spcPts val="0"/>
              </a:spcAft>
              <a:buClr>
                <a:schemeClr val="lt1"/>
              </a:buClr>
              <a:buSzPts val="2000"/>
              <a:buChar char="●"/>
              <a:defRPr>
                <a:solidFill>
                  <a:schemeClr val="lt1"/>
                </a:solidFill>
              </a:defRPr>
            </a:lvl7pPr>
            <a:lvl8pPr indent="-355600" lvl="7" marL="3657600" algn="ctr">
              <a:spcBef>
                <a:spcPts val="0"/>
              </a:spcBef>
              <a:spcAft>
                <a:spcPts val="0"/>
              </a:spcAft>
              <a:buClr>
                <a:schemeClr val="lt1"/>
              </a:buClr>
              <a:buSzPts val="2000"/>
              <a:buChar char="○"/>
              <a:defRPr>
                <a:solidFill>
                  <a:schemeClr val="lt1"/>
                </a:solidFill>
              </a:defRPr>
            </a:lvl8pPr>
            <a:lvl9pPr indent="-355600" lvl="8" marL="4114800" algn="ctr">
              <a:spcBef>
                <a:spcPts val="0"/>
              </a:spcBef>
              <a:spcAft>
                <a:spcPts val="0"/>
              </a:spcAft>
              <a:buClr>
                <a:schemeClr val="lt1"/>
              </a:buClr>
              <a:buSzPts val="20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55600" lvl="0" marL="457200">
              <a:spcBef>
                <a:spcPts val="0"/>
              </a:spcBef>
              <a:spcAft>
                <a:spcPts val="0"/>
              </a:spcAft>
              <a:buClr>
                <a:schemeClr val="lt1"/>
              </a:buClr>
              <a:buSzPts val="2000"/>
              <a:buChar char="●"/>
              <a:defRPr>
                <a:solidFill>
                  <a:schemeClr val="lt1"/>
                </a:solidFill>
              </a:defRPr>
            </a:lvl1pPr>
            <a:lvl2pPr indent="-355600" lvl="1" marL="914400">
              <a:spcBef>
                <a:spcPts val="0"/>
              </a:spcBef>
              <a:spcAft>
                <a:spcPts val="0"/>
              </a:spcAft>
              <a:buClr>
                <a:schemeClr val="lt1"/>
              </a:buClr>
              <a:buSzPts val="2000"/>
              <a:buChar char="○"/>
              <a:defRPr>
                <a:solidFill>
                  <a:schemeClr val="lt1"/>
                </a:solidFill>
              </a:defRPr>
            </a:lvl2pPr>
            <a:lvl3pPr indent="-355600" lvl="2" marL="1371600">
              <a:spcBef>
                <a:spcPts val="0"/>
              </a:spcBef>
              <a:spcAft>
                <a:spcPts val="0"/>
              </a:spcAft>
              <a:buClr>
                <a:schemeClr val="lt1"/>
              </a:buClr>
              <a:buSzPts val="2000"/>
              <a:buChar char="■"/>
              <a:defRPr>
                <a:solidFill>
                  <a:schemeClr val="lt1"/>
                </a:solidFill>
              </a:defRPr>
            </a:lvl3pPr>
            <a:lvl4pPr indent="-355600" lvl="3" marL="1828800">
              <a:spcBef>
                <a:spcPts val="0"/>
              </a:spcBef>
              <a:spcAft>
                <a:spcPts val="0"/>
              </a:spcAft>
              <a:buClr>
                <a:schemeClr val="lt1"/>
              </a:buClr>
              <a:buSzPts val="2000"/>
              <a:buChar char="●"/>
              <a:defRPr>
                <a:solidFill>
                  <a:schemeClr val="lt1"/>
                </a:solidFill>
              </a:defRPr>
            </a:lvl4pPr>
            <a:lvl5pPr indent="-355600" lvl="4" marL="2286000">
              <a:spcBef>
                <a:spcPts val="0"/>
              </a:spcBef>
              <a:spcAft>
                <a:spcPts val="0"/>
              </a:spcAft>
              <a:buClr>
                <a:schemeClr val="lt1"/>
              </a:buClr>
              <a:buSzPts val="2000"/>
              <a:buChar char="○"/>
              <a:defRPr>
                <a:solidFill>
                  <a:schemeClr val="lt1"/>
                </a:solidFill>
              </a:defRPr>
            </a:lvl5pPr>
            <a:lvl6pPr indent="-355600" lvl="5" marL="2743200">
              <a:spcBef>
                <a:spcPts val="0"/>
              </a:spcBef>
              <a:spcAft>
                <a:spcPts val="0"/>
              </a:spcAft>
              <a:buClr>
                <a:schemeClr val="lt1"/>
              </a:buClr>
              <a:buSzPts val="2000"/>
              <a:buChar char="■"/>
              <a:defRPr>
                <a:solidFill>
                  <a:schemeClr val="lt1"/>
                </a:solidFill>
              </a:defRPr>
            </a:lvl6pPr>
            <a:lvl7pPr indent="-355600" lvl="6" marL="3200400">
              <a:spcBef>
                <a:spcPts val="0"/>
              </a:spcBef>
              <a:spcAft>
                <a:spcPts val="0"/>
              </a:spcAft>
              <a:buClr>
                <a:schemeClr val="lt1"/>
              </a:buClr>
              <a:buSzPts val="2000"/>
              <a:buChar char="●"/>
              <a:defRPr>
                <a:solidFill>
                  <a:schemeClr val="lt1"/>
                </a:solidFill>
              </a:defRPr>
            </a:lvl7pPr>
            <a:lvl8pPr indent="-355600" lvl="7" marL="3657600">
              <a:spcBef>
                <a:spcPts val="0"/>
              </a:spcBef>
              <a:spcAft>
                <a:spcPts val="0"/>
              </a:spcAft>
              <a:buClr>
                <a:schemeClr val="lt1"/>
              </a:buClr>
              <a:buSzPts val="2000"/>
              <a:buChar char="○"/>
              <a:defRPr>
                <a:solidFill>
                  <a:schemeClr val="lt1"/>
                </a:solidFill>
              </a:defRPr>
            </a:lvl8pPr>
            <a:lvl9pPr indent="-355600" lvl="8" marL="4114800">
              <a:spcBef>
                <a:spcPts val="0"/>
              </a:spcBef>
              <a:spcAft>
                <a:spcPts val="0"/>
              </a:spcAft>
              <a:buClr>
                <a:schemeClr val="lt1"/>
              </a:buClr>
              <a:buSzPts val="20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55600" lvl="0" marL="4572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1pPr>
            <a:lvl2pPr indent="-355600" lvl="1" marL="9144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2pPr>
            <a:lvl3pPr indent="-355600" lvl="2" marL="13716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3pPr>
            <a:lvl4pPr indent="-355600" lvl="3" marL="18288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4pPr>
            <a:lvl5pPr indent="-355600" lvl="4" marL="22860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5pPr>
            <a:lvl6pPr indent="-355600" lvl="5" marL="27432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6pPr>
            <a:lvl7pPr indent="-355600" lvl="6" marL="32004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7pPr>
            <a:lvl8pPr indent="-355600" lvl="7" marL="36576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8pPr>
            <a:lvl9pPr indent="-355600" lvl="8" marL="4114800">
              <a:lnSpc>
                <a:spcPct val="115000"/>
              </a:lnSpc>
              <a:spcBef>
                <a:spcPts val="0"/>
              </a:spcBef>
              <a:spcAft>
                <a:spcPts val="0"/>
              </a:spcAft>
              <a:buClr>
                <a:schemeClr val="lt2"/>
              </a:buClr>
              <a:buSzPts val="2000"/>
              <a:buFont typeface="Source Sans Pro"/>
              <a:buChar char="■"/>
              <a:defRPr sz="2000">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7.png"/><Relationship Id="rId5"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Pos-Chair</a:t>
            </a:r>
            <a:endParaRPr/>
          </a:p>
        </p:txBody>
      </p:sp>
      <p:sp>
        <p:nvSpPr>
          <p:cNvPr id="59" name="Google Shape;59;p13"/>
          <p:cNvSpPr txBox="1"/>
          <p:nvPr>
            <p:ph idx="1" type="subTitle"/>
          </p:nvPr>
        </p:nvSpPr>
        <p:spPr>
          <a:xfrm>
            <a:off x="485875" y="1738075"/>
            <a:ext cx="84699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50">
                <a:solidFill>
                  <a:srgbClr val="000000"/>
                </a:solidFill>
              </a:rPr>
              <a:t>An innovative new p</a:t>
            </a:r>
            <a:r>
              <a:rPr lang="en" sz="2050">
                <a:solidFill>
                  <a:srgbClr val="000000"/>
                </a:solidFill>
              </a:rPr>
              <a:t>osture</a:t>
            </a:r>
            <a:r>
              <a:rPr lang="en" sz="2050">
                <a:solidFill>
                  <a:srgbClr val="000000"/>
                </a:solidFill>
              </a:rPr>
              <a:t> sensing and correcting device</a:t>
            </a:r>
            <a:endParaRPr sz="2050">
              <a:solidFill>
                <a:srgbClr val="000000"/>
              </a:solidFill>
            </a:endParaRPr>
          </a:p>
          <a:p>
            <a:pPr indent="0" lvl="0" marL="0" rtl="0" algn="l">
              <a:spcBef>
                <a:spcPts val="0"/>
              </a:spcBef>
              <a:spcAft>
                <a:spcPts val="0"/>
              </a:spcAft>
              <a:buNone/>
            </a:pPr>
            <a:r>
              <a:rPr lang="en" sz="2050"/>
              <a:t>Group A: Jon Ali, Aurielle Barnett, Gabriel Botero, Riley Forster, Jennifer Yang</a:t>
            </a:r>
            <a:endParaRPr sz="205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7031509" y="654025"/>
            <a:ext cx="2112500" cy="1449900"/>
          </a:xfrm>
          <a:prstGeom prst="rect">
            <a:avLst/>
          </a:prstGeom>
          <a:noFill/>
          <a:ln>
            <a:noFill/>
          </a:ln>
        </p:spPr>
      </p:pic>
      <p:sp>
        <p:nvSpPr>
          <p:cNvPr id="136" name="Google Shape;136;p22"/>
          <p:cNvSpPr txBox="1"/>
          <p:nvPr>
            <p:ph type="title"/>
          </p:nvPr>
        </p:nvSpPr>
        <p:spPr>
          <a:xfrm>
            <a:off x="54525" y="735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of FSR and Results</a:t>
            </a:r>
            <a:endParaRPr/>
          </a:p>
        </p:txBody>
      </p:sp>
      <p:sp>
        <p:nvSpPr>
          <p:cNvPr id="137" name="Google Shape;137;p22"/>
          <p:cNvSpPr txBox="1"/>
          <p:nvPr>
            <p:ph idx="1" type="body"/>
          </p:nvPr>
        </p:nvSpPr>
        <p:spPr>
          <a:xfrm>
            <a:off x="0" y="528275"/>
            <a:ext cx="7689300" cy="46785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SzPts val="2000"/>
              <a:buChar char="●"/>
            </a:pPr>
            <a:r>
              <a:rPr lang="en"/>
              <a:t>Configured sensor wiring to model voltage </a:t>
            </a:r>
            <a:r>
              <a:rPr lang="en"/>
              <a:t>divider</a:t>
            </a:r>
            <a:r>
              <a:rPr lang="en"/>
              <a:t> circuit to read changes in voltage and calculate force</a:t>
            </a:r>
            <a:endParaRPr/>
          </a:p>
          <a:p>
            <a:pPr indent="-355600" lvl="0" marL="457200" rtl="0" algn="l">
              <a:lnSpc>
                <a:spcPct val="95000"/>
              </a:lnSpc>
              <a:spcBef>
                <a:spcPts val="0"/>
              </a:spcBef>
              <a:spcAft>
                <a:spcPts val="0"/>
              </a:spcAft>
              <a:buSzPts val="2000"/>
              <a:buChar char="●"/>
            </a:pPr>
            <a:r>
              <a:rPr lang="en"/>
              <a:t>Testing FSR’s on various surfaces and sandwiched between materials</a:t>
            </a:r>
            <a:endParaRPr/>
          </a:p>
          <a:p>
            <a:pPr indent="0" lvl="0" marL="457200" rtl="0" algn="l">
              <a:lnSpc>
                <a:spcPct val="95000"/>
              </a:lnSpc>
              <a:spcBef>
                <a:spcPts val="1200"/>
              </a:spcBef>
              <a:spcAft>
                <a:spcPts val="0"/>
              </a:spcAft>
              <a:buNone/>
            </a:pPr>
            <a:r>
              <a:rPr b="1" lang="en"/>
              <a:t>Result</a:t>
            </a:r>
            <a:r>
              <a:rPr lang="en"/>
              <a:t>: Sensors only able to detect force on hard surfaces</a:t>
            </a:r>
            <a:endParaRPr/>
          </a:p>
          <a:p>
            <a:pPr indent="-355600" lvl="0" marL="457200" rtl="0" algn="l">
              <a:lnSpc>
                <a:spcPct val="95000"/>
              </a:lnSpc>
              <a:spcBef>
                <a:spcPts val="1200"/>
              </a:spcBef>
              <a:spcAft>
                <a:spcPts val="0"/>
              </a:spcAft>
              <a:buSzPts val="2000"/>
              <a:buChar char="●"/>
            </a:pPr>
            <a:r>
              <a:rPr lang="en"/>
              <a:t>Testing various forces within range capability (60lb), FSR unable accurately measure higher forces</a:t>
            </a:r>
            <a:endParaRPr/>
          </a:p>
          <a:p>
            <a:pPr indent="0" lvl="0" marL="457200" rtl="0" algn="l">
              <a:lnSpc>
                <a:spcPct val="95000"/>
              </a:lnSpc>
              <a:spcBef>
                <a:spcPts val="1200"/>
              </a:spcBef>
              <a:spcAft>
                <a:spcPts val="0"/>
              </a:spcAft>
              <a:buSzPts val="935"/>
              <a:buNone/>
            </a:pPr>
            <a:r>
              <a:rPr lang="en"/>
              <a:t>Attempted to  increase sensitivity to higher forces by adjusting resistance value in </a:t>
            </a:r>
            <a:r>
              <a:rPr lang="en"/>
              <a:t>voltage</a:t>
            </a:r>
            <a:r>
              <a:rPr lang="en"/>
              <a:t> </a:t>
            </a:r>
            <a:r>
              <a:rPr lang="en"/>
              <a:t>divider</a:t>
            </a:r>
            <a:r>
              <a:rPr lang="en"/>
              <a:t> circuit</a:t>
            </a:r>
            <a:endParaRPr/>
          </a:p>
          <a:p>
            <a:pPr indent="0" lvl="0" marL="457200" rtl="0" algn="l">
              <a:lnSpc>
                <a:spcPct val="95000"/>
              </a:lnSpc>
              <a:spcBef>
                <a:spcPts val="1200"/>
              </a:spcBef>
              <a:spcAft>
                <a:spcPts val="0"/>
              </a:spcAft>
              <a:buSzPts val="935"/>
              <a:buNone/>
            </a:pPr>
            <a:r>
              <a:rPr b="1" lang="en"/>
              <a:t>Result</a:t>
            </a:r>
            <a:r>
              <a:rPr lang="en"/>
              <a:t>: Produced only slightly more accurate readings, sensor still unable to detect weight distribution</a:t>
            </a:r>
            <a:endParaRPr/>
          </a:p>
          <a:p>
            <a:pPr indent="0" lvl="0" marL="0" rtl="0" algn="l">
              <a:lnSpc>
                <a:spcPct val="95000"/>
              </a:lnSpc>
              <a:spcBef>
                <a:spcPts val="1200"/>
              </a:spcBef>
              <a:spcAft>
                <a:spcPts val="1200"/>
              </a:spcAft>
              <a:buSzPts val="935"/>
              <a:buNone/>
            </a:pPr>
            <a:r>
              <a:rPr b="1" lang="en"/>
              <a:t>Objective failed</a:t>
            </a:r>
            <a:r>
              <a:rPr lang="en"/>
              <a:t>: inability to detect human weight distribution within our experimental constraints</a:t>
            </a:r>
            <a:endParaRPr/>
          </a:p>
        </p:txBody>
      </p:sp>
      <p:pic>
        <p:nvPicPr>
          <p:cNvPr id="138" name="Google Shape;138;p22"/>
          <p:cNvPicPr preferRelativeResize="0"/>
          <p:nvPr/>
        </p:nvPicPr>
        <p:blipFill rotWithShape="1">
          <a:blip r:embed="rId4">
            <a:alphaModFix/>
          </a:blip>
          <a:srcRect b="7415" l="0" r="0" t="0"/>
          <a:stretch/>
        </p:blipFill>
        <p:spPr>
          <a:xfrm>
            <a:off x="7613325" y="2998400"/>
            <a:ext cx="1530676" cy="188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79825" y="737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of Load Cells and Results</a:t>
            </a:r>
            <a:endParaRPr/>
          </a:p>
        </p:txBody>
      </p:sp>
      <p:sp>
        <p:nvSpPr>
          <p:cNvPr id="144" name="Google Shape;144;p23"/>
          <p:cNvSpPr txBox="1"/>
          <p:nvPr>
            <p:ph idx="1" type="body"/>
          </p:nvPr>
        </p:nvSpPr>
        <p:spPr>
          <a:xfrm>
            <a:off x="0" y="550325"/>
            <a:ext cx="8520600" cy="473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Configured sensor wiring to model Wheatstone Bridge Circuit to read changes in resistance and calculate force</a:t>
            </a:r>
            <a:endParaRPr/>
          </a:p>
          <a:p>
            <a:pPr indent="-355600" lvl="0" marL="457200" rtl="0" algn="l">
              <a:lnSpc>
                <a:spcPct val="95000"/>
              </a:lnSpc>
              <a:spcBef>
                <a:spcPts val="0"/>
              </a:spcBef>
              <a:spcAft>
                <a:spcPts val="0"/>
              </a:spcAft>
              <a:buSzPts val="2000"/>
              <a:buChar char="●"/>
            </a:pPr>
            <a:r>
              <a:rPr lang="en"/>
              <a:t>Testing cells on various surfaces and sandwiched between materials</a:t>
            </a:r>
            <a:endParaRPr/>
          </a:p>
          <a:p>
            <a:pPr indent="0" lvl="0" marL="457200" rtl="0" algn="l">
              <a:lnSpc>
                <a:spcPct val="95000"/>
              </a:lnSpc>
              <a:spcBef>
                <a:spcPts val="1200"/>
              </a:spcBef>
              <a:spcAft>
                <a:spcPts val="0"/>
              </a:spcAft>
              <a:buNone/>
            </a:pPr>
            <a:r>
              <a:rPr b="1" lang="en"/>
              <a:t>Result</a:t>
            </a:r>
            <a:r>
              <a:rPr lang="en"/>
              <a:t>: Load cells accurately detect forces while sandwiched between foam and leather of our chair</a:t>
            </a:r>
            <a:endParaRPr/>
          </a:p>
          <a:p>
            <a:pPr indent="-355600" lvl="0" marL="457200" rtl="0" algn="l">
              <a:lnSpc>
                <a:spcPct val="95000"/>
              </a:lnSpc>
              <a:spcBef>
                <a:spcPts val="1200"/>
              </a:spcBef>
              <a:spcAft>
                <a:spcPts val="0"/>
              </a:spcAft>
              <a:buSzPts val="2000"/>
              <a:buChar char="●"/>
            </a:pPr>
            <a:r>
              <a:rPr lang="en"/>
              <a:t>Testing various forces within range capability (50lb)</a:t>
            </a:r>
            <a:endParaRPr/>
          </a:p>
          <a:p>
            <a:pPr indent="0" lvl="0" marL="457200" rtl="0" algn="l">
              <a:lnSpc>
                <a:spcPct val="95000"/>
              </a:lnSpc>
              <a:spcBef>
                <a:spcPts val="1200"/>
              </a:spcBef>
              <a:spcAft>
                <a:spcPts val="0"/>
              </a:spcAft>
              <a:buNone/>
            </a:pPr>
            <a:r>
              <a:rPr b="1" lang="en"/>
              <a:t>Result</a:t>
            </a:r>
            <a:r>
              <a:rPr lang="en"/>
              <a:t>: Load cells able to effectively detect changes in weight distribution</a:t>
            </a:r>
            <a:endParaRPr/>
          </a:p>
          <a:p>
            <a:pPr indent="0" lvl="0" marL="0" rtl="0" algn="l">
              <a:lnSpc>
                <a:spcPct val="95000"/>
              </a:lnSpc>
              <a:spcBef>
                <a:spcPts val="1200"/>
              </a:spcBef>
              <a:spcAft>
                <a:spcPts val="0"/>
              </a:spcAft>
              <a:buNone/>
            </a:pPr>
            <a:r>
              <a:rPr b="1" lang="en"/>
              <a:t>Objective Met</a:t>
            </a:r>
            <a:r>
              <a:rPr lang="en"/>
              <a:t>: Able to detect changes in human weight distribution within our experimental constraints</a:t>
            </a:r>
            <a:endParaRPr/>
          </a:p>
          <a:p>
            <a:pPr indent="-355600" lvl="0" marL="457200" rtl="0" algn="l">
              <a:spcBef>
                <a:spcPts val="1200"/>
              </a:spcBef>
              <a:spcAft>
                <a:spcPts val="0"/>
              </a:spcAft>
              <a:buSzPts val="2000"/>
              <a:buChar char="●"/>
            </a:pPr>
            <a:r>
              <a:rPr lang="en"/>
              <a:t>Positioned sensors on seat to detect weight changes </a:t>
            </a:r>
            <a:endParaRPr/>
          </a:p>
          <a:p>
            <a:pPr indent="-355600" lvl="0" marL="457200" rtl="0" algn="l">
              <a:spcBef>
                <a:spcPts val="0"/>
              </a:spcBef>
              <a:spcAft>
                <a:spcPts val="0"/>
              </a:spcAft>
              <a:buSzPts val="2000"/>
              <a:buChar char="●"/>
            </a:pPr>
            <a:r>
              <a:rPr lang="en"/>
              <a:t>Need more user testing to identify tolerance bounds</a:t>
            </a:r>
            <a:endParaRPr/>
          </a:p>
        </p:txBody>
      </p:sp>
      <p:pic>
        <p:nvPicPr>
          <p:cNvPr id="145" name="Google Shape;145;p23"/>
          <p:cNvPicPr preferRelativeResize="0"/>
          <p:nvPr/>
        </p:nvPicPr>
        <p:blipFill rotWithShape="1">
          <a:blip r:embed="rId3">
            <a:alphaModFix/>
          </a:blip>
          <a:srcRect b="15128" l="5159" r="0" t="13712"/>
          <a:stretch/>
        </p:blipFill>
        <p:spPr>
          <a:xfrm>
            <a:off x="7677975" y="3687500"/>
            <a:ext cx="1402100" cy="1402748"/>
          </a:xfrm>
          <a:prstGeom prst="rect">
            <a:avLst/>
          </a:prstGeom>
          <a:noFill/>
          <a:ln>
            <a:noFill/>
          </a:ln>
        </p:spPr>
      </p:pic>
      <p:pic>
        <p:nvPicPr>
          <p:cNvPr id="146" name="Google Shape;146;p23"/>
          <p:cNvPicPr preferRelativeResize="0"/>
          <p:nvPr/>
        </p:nvPicPr>
        <p:blipFill>
          <a:blip r:embed="rId4">
            <a:alphaModFix/>
          </a:blip>
          <a:stretch>
            <a:fillRect/>
          </a:stretch>
        </p:blipFill>
        <p:spPr>
          <a:xfrm>
            <a:off x="7741900" y="900785"/>
            <a:ext cx="1402100" cy="8350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Vibration System Plan</a:t>
            </a:r>
            <a:endParaRPr/>
          </a:p>
        </p:txBody>
      </p:sp>
      <p:sp>
        <p:nvSpPr>
          <p:cNvPr id="152" name="Google Shape;152;p24"/>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a:t>Goal: </a:t>
            </a:r>
            <a:r>
              <a:rPr lang="en"/>
              <a:t>Proof of concept that we could provide haptic feedback (vibrations) to the user </a:t>
            </a:r>
            <a:endParaRPr/>
          </a:p>
          <a:p>
            <a:pPr indent="-355600" lvl="0" marL="457200" rtl="0" algn="l">
              <a:spcBef>
                <a:spcPts val="0"/>
              </a:spcBef>
              <a:spcAft>
                <a:spcPts val="0"/>
              </a:spcAft>
              <a:buSzPts val="2000"/>
              <a:buChar char="●"/>
            </a:pPr>
            <a:r>
              <a:rPr b="1" lang="en"/>
              <a:t>Plan: </a:t>
            </a:r>
            <a:r>
              <a:rPr lang="en"/>
              <a:t>Mount motor system to seat bottom with 3D printed mounts to determine:</a:t>
            </a:r>
            <a:endParaRPr/>
          </a:p>
          <a:p>
            <a:pPr indent="-355600" lvl="1" marL="914400" rtl="0" algn="l">
              <a:spcBef>
                <a:spcPts val="0"/>
              </a:spcBef>
              <a:spcAft>
                <a:spcPts val="0"/>
              </a:spcAft>
              <a:buSzPts val="2000"/>
              <a:buChar char="○"/>
            </a:pPr>
            <a:r>
              <a:rPr lang="en"/>
              <a:t>Whether vibrations could be felt</a:t>
            </a:r>
            <a:endParaRPr/>
          </a:p>
          <a:p>
            <a:pPr indent="-355600" lvl="1" marL="914400" rtl="0" algn="l">
              <a:spcBef>
                <a:spcPts val="0"/>
              </a:spcBef>
              <a:spcAft>
                <a:spcPts val="0"/>
              </a:spcAft>
              <a:buSzPts val="2000"/>
              <a:buChar char="○"/>
            </a:pPr>
            <a:r>
              <a:rPr lang="en"/>
              <a:t>What changes would have to be made to the mount design</a:t>
            </a:r>
            <a:endParaRPr/>
          </a:p>
        </p:txBody>
      </p:sp>
      <p:grpSp>
        <p:nvGrpSpPr>
          <p:cNvPr id="153" name="Google Shape;153;p24"/>
          <p:cNvGrpSpPr/>
          <p:nvPr/>
        </p:nvGrpSpPr>
        <p:grpSpPr>
          <a:xfrm>
            <a:off x="6589719" y="455763"/>
            <a:ext cx="1989308" cy="4231975"/>
            <a:chOff x="6562069" y="686600"/>
            <a:chExt cx="1989308" cy="4231975"/>
          </a:xfrm>
        </p:grpSpPr>
        <p:pic>
          <p:nvPicPr>
            <p:cNvPr id="154" name="Google Shape;154;p24"/>
            <p:cNvPicPr preferRelativeResize="0"/>
            <p:nvPr/>
          </p:nvPicPr>
          <p:blipFill>
            <a:blip r:embed="rId3">
              <a:alphaModFix/>
            </a:blip>
            <a:stretch>
              <a:fillRect/>
            </a:stretch>
          </p:blipFill>
          <p:spPr>
            <a:xfrm>
              <a:off x="6562069" y="686600"/>
              <a:ext cx="1989308" cy="3770276"/>
            </a:xfrm>
            <a:prstGeom prst="rect">
              <a:avLst/>
            </a:prstGeom>
            <a:noFill/>
            <a:ln>
              <a:noFill/>
            </a:ln>
          </p:spPr>
        </p:pic>
        <p:sp>
          <p:nvSpPr>
            <p:cNvPr id="155" name="Google Shape;155;p24"/>
            <p:cNvSpPr txBox="1"/>
            <p:nvPr/>
          </p:nvSpPr>
          <p:spPr>
            <a:xfrm>
              <a:off x="6562075" y="4456875"/>
              <a:ext cx="198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Motor Mount CAD</a:t>
              </a:r>
              <a:endParaRPr sz="1800">
                <a:latin typeface="Source Sans Pro"/>
                <a:ea typeface="Source Sans Pro"/>
                <a:cs typeface="Source Sans Pro"/>
                <a:sym typeface="Source Sans Pr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Vibration System Demo</a:t>
            </a:r>
            <a:endParaRPr/>
          </a:p>
        </p:txBody>
      </p:sp>
      <p:sp>
        <p:nvSpPr>
          <p:cNvPr id="161" name="Google Shape;16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solidFill>
                  <a:schemeClr val="dk2"/>
                </a:solidFill>
              </a:rPr>
              <a:t>3D Printed </a:t>
            </a:r>
            <a:r>
              <a:rPr lang="en" sz="1800">
                <a:solidFill>
                  <a:schemeClr val="dk2"/>
                </a:solidFill>
              </a:rPr>
              <a:t>Motor Mount</a:t>
            </a:r>
            <a:endParaRPr sz="1800">
              <a:solidFill>
                <a:schemeClr val="dk2"/>
              </a:solidFill>
            </a:endParaRPr>
          </a:p>
        </p:txBody>
      </p:sp>
      <p:sp>
        <p:nvSpPr>
          <p:cNvPr id="162" name="Google Shape;16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solidFill>
                  <a:schemeClr val="dk2"/>
                </a:solidFill>
              </a:rPr>
              <a:t>Prototype on Chair</a:t>
            </a:r>
            <a:endParaRPr sz="1800">
              <a:solidFill>
                <a:schemeClr val="dk2"/>
              </a:solidFill>
            </a:endParaRPr>
          </a:p>
        </p:txBody>
      </p:sp>
      <p:pic>
        <p:nvPicPr>
          <p:cNvPr id="163" name="Google Shape;163;p25"/>
          <p:cNvPicPr preferRelativeResize="0"/>
          <p:nvPr/>
        </p:nvPicPr>
        <p:blipFill>
          <a:blip r:embed="rId3">
            <a:alphaModFix/>
          </a:blip>
          <a:stretch>
            <a:fillRect/>
          </a:stretch>
        </p:blipFill>
        <p:spPr>
          <a:xfrm>
            <a:off x="5003549" y="1685103"/>
            <a:ext cx="3657599" cy="2750010"/>
          </a:xfrm>
          <a:prstGeom prst="rect">
            <a:avLst/>
          </a:prstGeom>
          <a:noFill/>
          <a:ln>
            <a:noFill/>
          </a:ln>
        </p:spPr>
      </p:pic>
      <p:pic>
        <p:nvPicPr>
          <p:cNvPr id="164" name="Google Shape;164;p25"/>
          <p:cNvPicPr preferRelativeResize="0"/>
          <p:nvPr/>
        </p:nvPicPr>
        <p:blipFill>
          <a:blip r:embed="rId4">
            <a:alphaModFix/>
          </a:blip>
          <a:stretch>
            <a:fillRect/>
          </a:stretch>
        </p:blipFill>
        <p:spPr>
          <a:xfrm>
            <a:off x="482859" y="1693087"/>
            <a:ext cx="3657603" cy="27340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Vibration System Results</a:t>
            </a:r>
            <a:endParaRPr/>
          </a:p>
        </p:txBody>
      </p:sp>
      <p:sp>
        <p:nvSpPr>
          <p:cNvPr id="170" name="Google Shape;170;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Feedback</a:t>
            </a:r>
            <a:endParaRPr/>
          </a:p>
          <a:p>
            <a:pPr indent="-355600" lvl="0" marL="457200" rtl="0" algn="l">
              <a:spcBef>
                <a:spcPts val="1200"/>
              </a:spcBef>
              <a:spcAft>
                <a:spcPts val="0"/>
              </a:spcAft>
              <a:buSzPts val="2000"/>
              <a:buChar char="●"/>
            </a:pPr>
            <a:r>
              <a:rPr lang="en"/>
              <a:t>Target correction area unclear</a:t>
            </a:r>
            <a:endParaRPr/>
          </a:p>
          <a:p>
            <a:pPr indent="-355600" lvl="0" marL="457200" rtl="0" algn="l">
              <a:spcBef>
                <a:spcPts val="0"/>
              </a:spcBef>
              <a:spcAft>
                <a:spcPts val="0"/>
              </a:spcAft>
              <a:buSzPts val="2000"/>
              <a:buChar char="●"/>
            </a:pPr>
            <a:r>
              <a:rPr lang="en"/>
              <a:t>Further customization options</a:t>
            </a:r>
            <a:endParaRPr/>
          </a:p>
          <a:p>
            <a:pPr indent="-355600" lvl="0" marL="457200" rtl="0" algn="l">
              <a:spcBef>
                <a:spcPts val="0"/>
              </a:spcBef>
              <a:spcAft>
                <a:spcPts val="0"/>
              </a:spcAft>
              <a:buSzPts val="2000"/>
              <a:buChar char="●"/>
            </a:pPr>
            <a:r>
              <a:rPr lang="en"/>
              <a:t>“Felt like a massage chair”</a:t>
            </a:r>
            <a:endParaRPr/>
          </a:p>
        </p:txBody>
      </p:sp>
      <p:sp>
        <p:nvSpPr>
          <p:cNvPr id="171" name="Google Shape;171;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a:p>
            <a:pPr indent="-355600" lvl="0" marL="457200" rtl="0" algn="l">
              <a:spcBef>
                <a:spcPts val="1200"/>
              </a:spcBef>
              <a:spcAft>
                <a:spcPts val="0"/>
              </a:spcAft>
              <a:buSzPts val="2000"/>
              <a:buChar char="●"/>
            </a:pPr>
            <a:r>
              <a:rPr lang="en"/>
              <a:t>Mount needs to change to make it easier to assemble</a:t>
            </a:r>
            <a:endParaRPr/>
          </a:p>
          <a:p>
            <a:pPr indent="-355600" lvl="0" marL="457200" rtl="0" algn="l">
              <a:spcBef>
                <a:spcPts val="0"/>
              </a:spcBef>
              <a:spcAft>
                <a:spcPts val="0"/>
              </a:spcAft>
              <a:buSzPts val="2000"/>
              <a:buChar char="●"/>
            </a:pPr>
            <a:r>
              <a:rPr lang="en"/>
              <a:t>Vibration could be felt with just 2 motors</a:t>
            </a:r>
            <a:endParaRPr/>
          </a:p>
          <a:p>
            <a:pPr indent="-355600" lvl="0" marL="457200" rtl="0" algn="l">
              <a:spcBef>
                <a:spcPts val="0"/>
              </a:spcBef>
              <a:spcAft>
                <a:spcPts val="0"/>
              </a:spcAft>
              <a:buSzPts val="2000"/>
              <a:buChar char="●"/>
            </a:pPr>
            <a:r>
              <a:rPr lang="en"/>
              <a:t>Concept 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r>
              <a:rPr lang="en"/>
              <a:t> Testing, and Research Plans</a:t>
            </a:r>
            <a:endParaRPr/>
          </a:p>
        </p:txBody>
      </p:sp>
      <p:sp>
        <p:nvSpPr>
          <p:cNvPr id="177" name="Google Shape;177;p27"/>
          <p:cNvSpPr txBox="1"/>
          <p:nvPr>
            <p:ph idx="1" type="body"/>
          </p:nvPr>
        </p:nvSpPr>
        <p:spPr>
          <a:xfrm>
            <a:off x="311700" y="1152475"/>
            <a:ext cx="8520600" cy="3324600"/>
          </a:xfrm>
          <a:prstGeom prst="rect">
            <a:avLst/>
          </a:prstGeom>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a:t>Combined User Interface &amp; Subsystems</a:t>
            </a:r>
            <a:endParaRPr/>
          </a:p>
          <a:p>
            <a:pPr indent="-355600" lvl="1" marL="914400" rtl="0" algn="l">
              <a:spcBef>
                <a:spcPts val="0"/>
              </a:spcBef>
              <a:spcAft>
                <a:spcPts val="0"/>
              </a:spcAft>
              <a:buSzPts val="2000"/>
              <a:buChar char="○"/>
            </a:pPr>
            <a:r>
              <a:rPr lang="en"/>
              <a:t>Set baseline</a:t>
            </a:r>
            <a:endParaRPr/>
          </a:p>
          <a:p>
            <a:pPr indent="-355600" lvl="1" marL="914400" rtl="0" algn="l">
              <a:spcBef>
                <a:spcPts val="0"/>
              </a:spcBef>
              <a:spcAft>
                <a:spcPts val="0"/>
              </a:spcAft>
              <a:buSzPts val="2000"/>
              <a:buChar char="○"/>
            </a:pPr>
            <a:r>
              <a:rPr lang="en"/>
              <a:t>See IR sensor data</a:t>
            </a:r>
            <a:endParaRPr/>
          </a:p>
          <a:p>
            <a:pPr indent="-355600" lvl="1" marL="914400" rtl="0" algn="l">
              <a:spcBef>
                <a:spcPts val="0"/>
              </a:spcBef>
              <a:spcAft>
                <a:spcPts val="0"/>
              </a:spcAft>
              <a:buSzPts val="2000"/>
              <a:buChar char="○"/>
            </a:pPr>
            <a:r>
              <a:rPr lang="en"/>
              <a:t>See weight distribution data</a:t>
            </a:r>
            <a:endParaRPr/>
          </a:p>
          <a:p>
            <a:pPr indent="-355600" lvl="1" marL="914400" rtl="0" algn="l">
              <a:spcBef>
                <a:spcPts val="0"/>
              </a:spcBef>
              <a:spcAft>
                <a:spcPts val="0"/>
              </a:spcAft>
              <a:buSzPts val="2000"/>
              <a:buChar char="○"/>
            </a:pPr>
            <a:r>
              <a:rPr lang="en"/>
              <a:t>Data smoothing</a:t>
            </a:r>
            <a:endParaRPr/>
          </a:p>
          <a:p>
            <a:pPr indent="-355600" lvl="1" marL="914400" rtl="0" algn="l">
              <a:spcBef>
                <a:spcPts val="0"/>
              </a:spcBef>
              <a:spcAft>
                <a:spcPts val="0"/>
              </a:spcAft>
              <a:buSzPts val="2000"/>
              <a:buChar char="○"/>
            </a:pPr>
            <a:r>
              <a:rPr lang="en"/>
              <a:t>Vibrations integration</a:t>
            </a:r>
            <a:endParaRPr/>
          </a:p>
          <a:p>
            <a:pPr indent="-355600" lvl="0" marL="457200" rtl="0" algn="l">
              <a:spcBef>
                <a:spcPts val="0"/>
              </a:spcBef>
              <a:spcAft>
                <a:spcPts val="0"/>
              </a:spcAft>
              <a:buSzPts val="2000"/>
              <a:buChar char="●"/>
            </a:pPr>
            <a:r>
              <a:rPr lang="en"/>
              <a:t>Minimum weight to prevent extraneous data</a:t>
            </a:r>
            <a:endParaRPr/>
          </a:p>
          <a:p>
            <a:pPr indent="-355600" lvl="0" marL="457200" rtl="0" algn="l">
              <a:spcBef>
                <a:spcPts val="0"/>
              </a:spcBef>
              <a:spcAft>
                <a:spcPts val="0"/>
              </a:spcAft>
              <a:buSzPts val="2000"/>
              <a:buChar char="●"/>
            </a:pPr>
            <a:r>
              <a:rPr lang="en"/>
              <a:t>User testing with full system</a:t>
            </a:r>
            <a:endParaRPr/>
          </a:p>
          <a:p>
            <a:pPr indent="-355600" lvl="0" marL="457200" rtl="0" algn="l">
              <a:spcBef>
                <a:spcPts val="0"/>
              </a:spcBef>
              <a:spcAft>
                <a:spcPts val="0"/>
              </a:spcAft>
              <a:buSzPts val="2000"/>
              <a:buChar char="●"/>
            </a:pPr>
            <a:r>
              <a:rPr lang="en"/>
              <a:t>Follow up with physical therapist on our current prototype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r>
              <a:rPr lang="en"/>
              <a:t> and Solutions</a:t>
            </a:r>
            <a:endParaRPr/>
          </a:p>
        </p:txBody>
      </p:sp>
      <p:sp>
        <p:nvSpPr>
          <p:cNvPr id="183" name="Google Shape;18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Getting all sensors working on one arduino</a:t>
            </a:r>
            <a:endParaRPr/>
          </a:p>
          <a:p>
            <a:pPr indent="-355600" lvl="1" marL="914400" rtl="0" algn="l">
              <a:spcBef>
                <a:spcPts val="0"/>
              </a:spcBef>
              <a:spcAft>
                <a:spcPts val="0"/>
              </a:spcAft>
              <a:buSzPts val="2000"/>
              <a:buChar char="○"/>
            </a:pPr>
            <a:r>
              <a:rPr lang="en"/>
              <a:t>Clean wiring and code</a:t>
            </a:r>
            <a:endParaRPr/>
          </a:p>
          <a:p>
            <a:pPr indent="-355600" lvl="0" marL="457200" rtl="0" algn="l">
              <a:spcBef>
                <a:spcPts val="0"/>
              </a:spcBef>
              <a:spcAft>
                <a:spcPts val="0"/>
              </a:spcAft>
              <a:buSzPts val="2000"/>
              <a:buChar char="●"/>
            </a:pPr>
            <a:r>
              <a:rPr lang="en"/>
              <a:t>Data smoothing and interpretation</a:t>
            </a:r>
            <a:endParaRPr/>
          </a:p>
          <a:p>
            <a:pPr indent="-355600" lvl="1" marL="914400" rtl="0" algn="l">
              <a:spcBef>
                <a:spcPts val="0"/>
              </a:spcBef>
              <a:spcAft>
                <a:spcPts val="0"/>
              </a:spcAft>
              <a:buSzPts val="2000"/>
              <a:buChar char="○"/>
            </a:pPr>
            <a:r>
              <a:rPr lang="en"/>
              <a:t>Testing new algorithms and filters</a:t>
            </a:r>
            <a:endParaRPr/>
          </a:p>
          <a:p>
            <a:pPr indent="-355600" lvl="0" marL="457200" rtl="0" algn="l">
              <a:spcBef>
                <a:spcPts val="0"/>
              </a:spcBef>
              <a:spcAft>
                <a:spcPts val="0"/>
              </a:spcAft>
              <a:buSzPts val="2000"/>
              <a:buChar char="●"/>
            </a:pPr>
            <a:r>
              <a:rPr lang="en"/>
              <a:t>Creating easy to use and intuitive UI</a:t>
            </a:r>
            <a:endParaRPr/>
          </a:p>
          <a:p>
            <a:pPr indent="-355600" lvl="1" marL="914400" rtl="0" algn="l">
              <a:spcBef>
                <a:spcPts val="0"/>
              </a:spcBef>
              <a:spcAft>
                <a:spcPts val="0"/>
              </a:spcAft>
              <a:buSzPts val="2000"/>
              <a:buChar char="○"/>
            </a:pPr>
            <a:r>
              <a:rPr lang="en"/>
              <a:t>User testing and feedback on work in progress UI</a:t>
            </a:r>
            <a:endParaRPr/>
          </a:p>
          <a:p>
            <a:pPr indent="-355600" lvl="0" marL="457200" rtl="0" algn="l">
              <a:spcBef>
                <a:spcPts val="0"/>
              </a:spcBef>
              <a:spcAft>
                <a:spcPts val="0"/>
              </a:spcAft>
              <a:buSzPts val="2000"/>
              <a:buChar char="●"/>
            </a:pPr>
            <a:r>
              <a:rPr lang="en"/>
              <a:t>Interference from clothing</a:t>
            </a:r>
            <a:endParaRPr/>
          </a:p>
          <a:p>
            <a:pPr indent="-355600" lvl="1" marL="914400" rtl="0" algn="l">
              <a:spcBef>
                <a:spcPts val="0"/>
              </a:spcBef>
              <a:spcAft>
                <a:spcPts val="0"/>
              </a:spcAft>
              <a:buSzPts val="2000"/>
              <a:buChar char="○"/>
            </a:pPr>
            <a:r>
              <a:rPr lang="en"/>
              <a:t>More reliance on weight distribution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3688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graphicFrame>
        <p:nvGraphicFramePr>
          <p:cNvPr id="189" name="Google Shape;189;p29"/>
          <p:cNvGraphicFramePr/>
          <p:nvPr/>
        </p:nvGraphicFramePr>
        <p:xfrm>
          <a:off x="444652" y="1184480"/>
          <a:ext cx="3000000" cy="3000000"/>
        </p:xfrm>
        <a:graphic>
          <a:graphicData uri="http://schemas.openxmlformats.org/drawingml/2006/table">
            <a:tbl>
              <a:tblPr>
                <a:noFill/>
                <a:tableStyleId>{4A094382-8473-45C5-B497-03AA561A2250}</a:tableStyleId>
              </a:tblPr>
              <a:tblGrid>
                <a:gridCol w="6489050"/>
                <a:gridCol w="1898600"/>
              </a:tblGrid>
              <a:tr h="455375">
                <a:tc>
                  <a:txBody>
                    <a:bodyPr/>
                    <a:lstStyle/>
                    <a:p>
                      <a:pPr indent="0" lvl="0" marL="0" rtl="0" algn="l">
                        <a:spcBef>
                          <a:spcPts val="0"/>
                        </a:spcBef>
                        <a:spcAft>
                          <a:spcPts val="0"/>
                        </a:spcAft>
                        <a:buNone/>
                      </a:pPr>
                      <a:r>
                        <a:rPr b="1" lang="en" sz="2200"/>
                        <a:t>Objective</a:t>
                      </a:r>
                      <a:endParaRPr b="1" sz="2200"/>
                    </a:p>
                  </a:txBody>
                  <a:tcPr marT="91425" marB="91425" marR="91425" marL="91425"/>
                </a:tc>
                <a:tc>
                  <a:txBody>
                    <a:bodyPr/>
                    <a:lstStyle/>
                    <a:p>
                      <a:pPr indent="0" lvl="0" marL="0" rtl="0" algn="l">
                        <a:spcBef>
                          <a:spcPts val="0"/>
                        </a:spcBef>
                        <a:spcAft>
                          <a:spcPts val="0"/>
                        </a:spcAft>
                        <a:buNone/>
                      </a:pPr>
                      <a:r>
                        <a:rPr b="1" lang="en" sz="2200"/>
                        <a:t>Due Date</a:t>
                      </a:r>
                      <a:endParaRPr b="1" sz="2200"/>
                    </a:p>
                  </a:txBody>
                  <a:tcPr marT="91425" marB="91425" marR="91425" marL="91425"/>
                </a:tc>
              </a:tr>
              <a:tr h="615725">
                <a:tc>
                  <a:txBody>
                    <a:bodyPr/>
                    <a:lstStyle/>
                    <a:p>
                      <a:pPr indent="0" lvl="0" marL="0" rtl="0" algn="l">
                        <a:spcBef>
                          <a:spcPts val="0"/>
                        </a:spcBef>
                        <a:spcAft>
                          <a:spcPts val="0"/>
                        </a:spcAft>
                        <a:buNone/>
                      </a:pPr>
                      <a:r>
                        <a:rPr lang="en" sz="2200"/>
                        <a:t>All sensors </a:t>
                      </a:r>
                      <a:r>
                        <a:rPr lang="en" sz="2200"/>
                        <a:t>permanently</a:t>
                      </a:r>
                      <a:r>
                        <a:rPr lang="en" sz="2200"/>
                        <a:t> integrated into chair</a:t>
                      </a:r>
                      <a:endParaRPr sz="2200"/>
                    </a:p>
                  </a:txBody>
                  <a:tcPr marT="91425" marB="91425" marR="91425" marL="91425"/>
                </a:tc>
                <a:tc>
                  <a:txBody>
                    <a:bodyPr/>
                    <a:lstStyle/>
                    <a:p>
                      <a:pPr indent="0" lvl="0" marL="0" rtl="0" algn="l">
                        <a:spcBef>
                          <a:spcPts val="0"/>
                        </a:spcBef>
                        <a:spcAft>
                          <a:spcPts val="0"/>
                        </a:spcAft>
                        <a:buNone/>
                      </a:pPr>
                      <a:r>
                        <a:rPr lang="en" sz="2200"/>
                        <a:t>11/21</a:t>
                      </a:r>
                      <a:endParaRPr sz="2200"/>
                    </a:p>
                  </a:txBody>
                  <a:tcPr marT="91425" marB="91425" marR="91425" marL="91425"/>
                </a:tc>
              </a:tr>
              <a:tr h="749475">
                <a:tc>
                  <a:txBody>
                    <a:bodyPr/>
                    <a:lstStyle/>
                    <a:p>
                      <a:pPr indent="0" lvl="0" marL="0" rtl="0" algn="l">
                        <a:spcBef>
                          <a:spcPts val="0"/>
                        </a:spcBef>
                        <a:spcAft>
                          <a:spcPts val="0"/>
                        </a:spcAft>
                        <a:buNone/>
                      </a:pPr>
                      <a:r>
                        <a:rPr lang="en" sz="2200"/>
                        <a:t>Arduino</a:t>
                      </a:r>
                      <a:r>
                        <a:rPr lang="en" sz="2200"/>
                        <a:t> functionality combined and stored in electronics box</a:t>
                      </a:r>
                      <a:endParaRPr sz="2200"/>
                    </a:p>
                  </a:txBody>
                  <a:tcPr marT="91425" marB="91425" marR="91425" marL="91425"/>
                </a:tc>
                <a:tc>
                  <a:txBody>
                    <a:bodyPr/>
                    <a:lstStyle/>
                    <a:p>
                      <a:pPr indent="0" lvl="0" marL="0" rtl="0" algn="l">
                        <a:spcBef>
                          <a:spcPts val="0"/>
                        </a:spcBef>
                        <a:spcAft>
                          <a:spcPts val="0"/>
                        </a:spcAft>
                        <a:buNone/>
                      </a:pPr>
                      <a:r>
                        <a:rPr lang="en" sz="2200"/>
                        <a:t>11/28</a:t>
                      </a:r>
                      <a:endParaRPr sz="2200"/>
                    </a:p>
                  </a:txBody>
                  <a:tcPr marT="91425" marB="91425" marR="91425" marL="91425"/>
                </a:tc>
              </a:tr>
              <a:tr h="615725">
                <a:tc>
                  <a:txBody>
                    <a:bodyPr/>
                    <a:lstStyle/>
                    <a:p>
                      <a:pPr indent="0" lvl="0" marL="0" rtl="0" algn="l">
                        <a:spcBef>
                          <a:spcPts val="0"/>
                        </a:spcBef>
                        <a:spcAft>
                          <a:spcPts val="0"/>
                        </a:spcAft>
                        <a:buNone/>
                      </a:pPr>
                      <a:r>
                        <a:rPr lang="en" sz="2200"/>
                        <a:t>User testing with fully integrated chair</a:t>
                      </a:r>
                      <a:endParaRPr sz="2200"/>
                    </a:p>
                  </a:txBody>
                  <a:tcPr marT="91425" marB="91425" marR="91425" marL="91425"/>
                </a:tc>
                <a:tc>
                  <a:txBody>
                    <a:bodyPr/>
                    <a:lstStyle/>
                    <a:p>
                      <a:pPr indent="0" lvl="0" marL="0" rtl="0" algn="l">
                        <a:spcBef>
                          <a:spcPts val="0"/>
                        </a:spcBef>
                        <a:spcAft>
                          <a:spcPts val="0"/>
                        </a:spcAft>
                        <a:buNone/>
                      </a:pPr>
                      <a:r>
                        <a:rPr lang="en" sz="2200"/>
                        <a:t>11/30</a:t>
                      </a:r>
                      <a:endParaRPr sz="2200"/>
                    </a:p>
                  </a:txBody>
                  <a:tcPr marT="91425" marB="91425" marR="91425" marL="91425"/>
                </a:tc>
              </a:tr>
              <a:tr h="457075">
                <a:tc>
                  <a:txBody>
                    <a:bodyPr/>
                    <a:lstStyle/>
                    <a:p>
                      <a:pPr indent="0" lvl="0" marL="0" rtl="0" algn="l">
                        <a:spcBef>
                          <a:spcPts val="0"/>
                        </a:spcBef>
                        <a:spcAft>
                          <a:spcPts val="0"/>
                        </a:spcAft>
                        <a:buNone/>
                      </a:pPr>
                      <a:r>
                        <a:rPr lang="en" sz="2200"/>
                        <a:t>Wireless connectivity and UI created</a:t>
                      </a:r>
                      <a:endParaRPr sz="2200"/>
                    </a:p>
                  </a:txBody>
                  <a:tcPr marT="91425" marB="91425" marR="91425" marL="91425"/>
                </a:tc>
                <a:tc>
                  <a:txBody>
                    <a:bodyPr/>
                    <a:lstStyle/>
                    <a:p>
                      <a:pPr indent="0" lvl="0" marL="0" rtl="0" algn="l">
                        <a:spcBef>
                          <a:spcPts val="0"/>
                        </a:spcBef>
                        <a:spcAft>
                          <a:spcPts val="0"/>
                        </a:spcAft>
                        <a:buNone/>
                      </a:pPr>
                      <a:r>
                        <a:rPr lang="en" sz="2200"/>
                        <a:t>12/5</a:t>
                      </a:r>
                      <a:endParaRPr sz="2200"/>
                    </a:p>
                  </a:txBody>
                  <a:tcPr marT="91425" marB="91425" marR="91425" marL="91425"/>
                </a:tc>
              </a:tr>
              <a:tr h="457075">
                <a:tc>
                  <a:txBody>
                    <a:bodyPr/>
                    <a:lstStyle/>
                    <a:p>
                      <a:pPr indent="0" lvl="0" marL="0" rtl="0" algn="l">
                        <a:spcBef>
                          <a:spcPts val="0"/>
                        </a:spcBef>
                        <a:spcAft>
                          <a:spcPts val="0"/>
                        </a:spcAft>
                        <a:buNone/>
                      </a:pPr>
                      <a:r>
                        <a:rPr lang="en" sz="2200"/>
                        <a:t>Finalized UI and user initiation sequence</a:t>
                      </a:r>
                      <a:endParaRPr sz="2200"/>
                    </a:p>
                  </a:txBody>
                  <a:tcPr marT="91425" marB="91425" marR="91425" marL="91425"/>
                </a:tc>
                <a:tc>
                  <a:txBody>
                    <a:bodyPr/>
                    <a:lstStyle/>
                    <a:p>
                      <a:pPr indent="0" lvl="0" marL="0" rtl="0" algn="l">
                        <a:spcBef>
                          <a:spcPts val="0"/>
                        </a:spcBef>
                        <a:spcAft>
                          <a:spcPts val="0"/>
                        </a:spcAft>
                        <a:buNone/>
                      </a:pPr>
                      <a:r>
                        <a:rPr lang="en" sz="2200"/>
                        <a:t>12/12</a:t>
                      </a:r>
                      <a:endParaRPr sz="22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Opportunity</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Good posture prevents strain/stress on muscles and bones </a:t>
            </a:r>
            <a:r>
              <a:rPr lang="en"/>
              <a:t>associated</a:t>
            </a:r>
            <a:r>
              <a:rPr lang="en"/>
              <a:t> with pain</a:t>
            </a:r>
            <a:endParaRPr/>
          </a:p>
          <a:p>
            <a:pPr indent="-355600" lvl="0" marL="457200" rtl="0" algn="l">
              <a:spcBef>
                <a:spcPts val="0"/>
              </a:spcBef>
              <a:spcAft>
                <a:spcPts val="0"/>
              </a:spcAft>
              <a:buSzPts val="2000"/>
              <a:buChar char="●"/>
            </a:pPr>
            <a:r>
              <a:rPr lang="en"/>
              <a:t>Current posture aid fail to fully holistically address posture correction</a:t>
            </a:r>
            <a:endParaRPr/>
          </a:p>
          <a:p>
            <a:pPr indent="-355600" lvl="0" marL="457200" rtl="0" algn="l">
              <a:spcBef>
                <a:spcPts val="0"/>
              </a:spcBef>
              <a:spcAft>
                <a:spcPts val="0"/>
              </a:spcAft>
              <a:buSzPts val="2000"/>
              <a:buChar char="●"/>
            </a:pPr>
            <a:r>
              <a:rPr lang="en"/>
              <a:t>Neglects posture correction in multiple areas of body </a:t>
            </a:r>
            <a:endParaRPr/>
          </a:p>
          <a:p>
            <a:pPr indent="-355600" lvl="0" marL="457200" rtl="0" algn="l">
              <a:spcBef>
                <a:spcPts val="0"/>
              </a:spcBef>
              <a:spcAft>
                <a:spcPts val="0"/>
              </a:spcAft>
              <a:buSzPts val="2000"/>
              <a:buChar char="●"/>
            </a:pPr>
            <a:r>
              <a:rPr lang="en"/>
              <a:t>Failure to provide user feedback to fix poor posture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Targeted Stakeholders</a:t>
            </a:r>
            <a:endParaRPr/>
          </a:p>
        </p:txBody>
      </p:sp>
      <p:pic>
        <p:nvPicPr>
          <p:cNvPr id="71" name="Google Shape;71;p15"/>
          <p:cNvPicPr preferRelativeResize="0"/>
          <p:nvPr/>
        </p:nvPicPr>
        <p:blipFill rotWithShape="1">
          <a:blip r:embed="rId3">
            <a:alphaModFix/>
          </a:blip>
          <a:srcRect b="0" l="0" r="7475" t="0"/>
          <a:stretch/>
        </p:blipFill>
        <p:spPr>
          <a:xfrm>
            <a:off x="4778250" y="963975"/>
            <a:ext cx="3799300" cy="1830450"/>
          </a:xfrm>
          <a:prstGeom prst="rect">
            <a:avLst/>
          </a:prstGeom>
          <a:noFill/>
          <a:ln>
            <a:noFill/>
          </a:ln>
        </p:spPr>
      </p:pic>
      <p:pic>
        <p:nvPicPr>
          <p:cNvPr id="72" name="Google Shape;72;p15"/>
          <p:cNvPicPr preferRelativeResize="0"/>
          <p:nvPr/>
        </p:nvPicPr>
        <p:blipFill>
          <a:blip r:embed="rId4">
            <a:alphaModFix/>
          </a:blip>
          <a:stretch>
            <a:fillRect/>
          </a:stretch>
        </p:blipFill>
        <p:spPr>
          <a:xfrm>
            <a:off x="4318400" y="2933400"/>
            <a:ext cx="4719001" cy="2050400"/>
          </a:xfrm>
          <a:prstGeom prst="rect">
            <a:avLst/>
          </a:prstGeom>
          <a:noFill/>
          <a:ln>
            <a:noFill/>
          </a:ln>
        </p:spPr>
      </p:pic>
      <p:sp>
        <p:nvSpPr>
          <p:cNvPr id="73" name="Google Shape;73;p15"/>
          <p:cNvSpPr txBox="1"/>
          <p:nvPr/>
        </p:nvSpPr>
        <p:spPr>
          <a:xfrm>
            <a:off x="155850" y="1068425"/>
            <a:ext cx="43644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People who sit at a desk for several hours every day</a:t>
            </a:r>
            <a:endParaRPr sz="2000">
              <a:solidFill>
                <a:schemeClr val="lt2"/>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High need and interest level demonstrated</a:t>
            </a:r>
            <a:endParaRPr sz="2000">
              <a:solidFill>
                <a:schemeClr val="lt2"/>
              </a:solidFill>
              <a:latin typeface="Source Sans Pro"/>
              <a:ea typeface="Source Sans Pro"/>
              <a:cs typeface="Source Sans Pro"/>
              <a:sym typeface="Source Sans Pro"/>
            </a:endParaRPr>
          </a:p>
          <a:p>
            <a:pPr indent="-355600" lvl="1" marL="914400" rtl="0" algn="l">
              <a:lnSpc>
                <a:spcPct val="115000"/>
              </a:lnSpc>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Survey participants self-evaluated posture as below average</a:t>
            </a:r>
            <a:endParaRPr sz="2000">
              <a:solidFill>
                <a:schemeClr val="lt2"/>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Medical Professionals</a:t>
            </a:r>
            <a:endParaRPr sz="2000">
              <a:solidFill>
                <a:schemeClr val="lt2"/>
              </a:solidFill>
              <a:latin typeface="Source Sans Pro"/>
              <a:ea typeface="Source Sans Pro"/>
              <a:cs typeface="Source Sans Pro"/>
              <a:sym typeface="Source Sans Pro"/>
            </a:endParaRPr>
          </a:p>
          <a:p>
            <a:pPr indent="-355600" lvl="1" marL="914400" rtl="0" algn="l">
              <a:lnSpc>
                <a:spcPct val="115000"/>
              </a:lnSpc>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Chiropractors</a:t>
            </a:r>
            <a:endParaRPr sz="2000">
              <a:solidFill>
                <a:schemeClr val="lt2"/>
              </a:solidFill>
              <a:latin typeface="Source Sans Pro"/>
              <a:ea typeface="Source Sans Pro"/>
              <a:cs typeface="Source Sans Pro"/>
              <a:sym typeface="Source Sans Pro"/>
            </a:endParaRPr>
          </a:p>
          <a:p>
            <a:pPr indent="-355600" lvl="1" marL="914400" rtl="0" algn="l">
              <a:lnSpc>
                <a:spcPct val="115000"/>
              </a:lnSpc>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Physical Therapists</a:t>
            </a:r>
            <a:endParaRPr sz="2000">
              <a:solidFill>
                <a:schemeClr val="lt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Requirements</a:t>
            </a:r>
            <a:endParaRPr/>
          </a:p>
        </p:txBody>
      </p:sp>
      <p:sp>
        <p:nvSpPr>
          <p:cNvPr id="79" name="Google Shape;79;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Accurate posture sensing with maximum 20% error</a:t>
            </a:r>
            <a:endParaRPr/>
          </a:p>
          <a:p>
            <a:pPr indent="-355600" lvl="0" marL="457200" rtl="0" algn="l">
              <a:spcBef>
                <a:spcPts val="0"/>
              </a:spcBef>
              <a:spcAft>
                <a:spcPts val="0"/>
              </a:spcAft>
              <a:buSzPts val="2000"/>
              <a:buChar char="●"/>
            </a:pPr>
            <a:r>
              <a:rPr lang="en"/>
              <a:t>Setup time under 10 minutes</a:t>
            </a:r>
            <a:endParaRPr/>
          </a:p>
          <a:p>
            <a:pPr indent="-355600" lvl="0" marL="457200" rtl="0" algn="l">
              <a:spcBef>
                <a:spcPts val="0"/>
              </a:spcBef>
              <a:spcAft>
                <a:spcPts val="0"/>
              </a:spcAft>
              <a:buSzPts val="2000"/>
              <a:buChar char="●"/>
            </a:pPr>
            <a:r>
              <a:rPr lang="en"/>
              <a:t>Able to </a:t>
            </a:r>
            <a:r>
              <a:rPr lang="en"/>
              <a:t>accommodate</a:t>
            </a:r>
            <a:r>
              <a:rPr lang="en"/>
              <a:t> weight and height of:</a:t>
            </a:r>
            <a:endParaRPr/>
          </a:p>
          <a:p>
            <a:pPr indent="-355600" lvl="1" marL="914400" rtl="0" algn="l">
              <a:spcBef>
                <a:spcPts val="0"/>
              </a:spcBef>
              <a:spcAft>
                <a:spcPts val="0"/>
              </a:spcAft>
              <a:buSzPts val="2000"/>
              <a:buChar char="○"/>
            </a:pPr>
            <a:r>
              <a:rPr lang="en"/>
              <a:t>Minimum: 5th percentile female</a:t>
            </a:r>
            <a:endParaRPr/>
          </a:p>
          <a:p>
            <a:pPr indent="-355600" lvl="1" marL="914400" rtl="0" algn="l">
              <a:spcBef>
                <a:spcPts val="0"/>
              </a:spcBef>
              <a:spcAft>
                <a:spcPts val="0"/>
              </a:spcAft>
              <a:buSzPts val="2000"/>
              <a:buChar char="○"/>
            </a:pPr>
            <a:r>
              <a:rPr lang="en"/>
              <a:t>Maximum: 95th percentile male</a:t>
            </a:r>
            <a:endParaRPr/>
          </a:p>
        </p:txBody>
      </p:sp>
      <p:sp>
        <p:nvSpPr>
          <p:cNvPr id="80" name="Google Shape;80;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User rating of 8-10 out of 10 for the following:</a:t>
            </a:r>
            <a:endParaRPr/>
          </a:p>
          <a:p>
            <a:pPr indent="-355600" lvl="1" marL="914400" rtl="0" algn="l">
              <a:spcBef>
                <a:spcPts val="0"/>
              </a:spcBef>
              <a:spcAft>
                <a:spcPts val="0"/>
              </a:spcAft>
              <a:buSzPts val="2000"/>
              <a:buChar char="○"/>
            </a:pPr>
            <a:r>
              <a:rPr lang="en"/>
              <a:t>Clear feedback to the user</a:t>
            </a:r>
            <a:endParaRPr/>
          </a:p>
          <a:p>
            <a:pPr indent="-355600" lvl="1" marL="914400" rtl="0" algn="l">
              <a:spcBef>
                <a:spcPts val="0"/>
              </a:spcBef>
              <a:spcAft>
                <a:spcPts val="0"/>
              </a:spcAft>
              <a:buSzPts val="2000"/>
              <a:buChar char="○"/>
            </a:pPr>
            <a:r>
              <a:rPr lang="en"/>
              <a:t>Increased awareness of posture</a:t>
            </a:r>
            <a:endParaRPr/>
          </a:p>
          <a:p>
            <a:pPr indent="-355600" lvl="1" marL="914400" rtl="0" algn="l">
              <a:spcBef>
                <a:spcPts val="0"/>
              </a:spcBef>
              <a:spcAft>
                <a:spcPts val="0"/>
              </a:spcAft>
              <a:buSzPts val="2000"/>
              <a:buChar char="○"/>
            </a:pPr>
            <a:r>
              <a:rPr lang="en"/>
              <a:t>Nonintrusive and comfortable</a:t>
            </a:r>
            <a:endParaRPr/>
          </a:p>
          <a:p>
            <a:pPr indent="-355600" lvl="1" marL="914400" rtl="0" algn="l">
              <a:spcBef>
                <a:spcPts val="0"/>
              </a:spcBef>
              <a:spcAft>
                <a:spcPts val="0"/>
              </a:spcAft>
              <a:buSzPts val="2000"/>
              <a:buChar char="○"/>
            </a:pPr>
            <a:r>
              <a:rPr lang="en"/>
              <a:t>Ease of setup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Chosen Design</a:t>
            </a:r>
            <a:endParaRPr/>
          </a:p>
        </p:txBody>
      </p:sp>
      <p:sp>
        <p:nvSpPr>
          <p:cNvPr id="86" name="Google Shape;86;p17"/>
          <p:cNvSpPr txBox="1"/>
          <p:nvPr>
            <p:ph idx="1" type="body"/>
          </p:nvPr>
        </p:nvSpPr>
        <p:spPr>
          <a:xfrm>
            <a:off x="311700" y="3308850"/>
            <a:ext cx="6265800" cy="1344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a:t>Pugh Charts for 3 subsystems - Feedback, Sensing, and Device Packaging</a:t>
            </a:r>
            <a:endParaRPr/>
          </a:p>
          <a:p>
            <a:pPr indent="-355600" lvl="0" marL="457200" rtl="0" algn="l">
              <a:lnSpc>
                <a:spcPct val="115000"/>
              </a:lnSpc>
              <a:spcBef>
                <a:spcPts val="0"/>
              </a:spcBef>
              <a:spcAft>
                <a:spcPts val="0"/>
              </a:spcAft>
              <a:buSzPts val="2000"/>
              <a:buChar char="●"/>
            </a:pPr>
            <a:r>
              <a:rPr lang="en"/>
              <a:t>Additional sensing system added in the seat of the chair</a:t>
            </a:r>
            <a:endParaRPr/>
          </a:p>
        </p:txBody>
      </p:sp>
      <p:pic>
        <p:nvPicPr>
          <p:cNvPr id="87" name="Google Shape;87;p17"/>
          <p:cNvPicPr preferRelativeResize="0"/>
          <p:nvPr/>
        </p:nvPicPr>
        <p:blipFill>
          <a:blip r:embed="rId3">
            <a:alphaModFix/>
          </a:blip>
          <a:stretch>
            <a:fillRect/>
          </a:stretch>
        </p:blipFill>
        <p:spPr>
          <a:xfrm>
            <a:off x="6889150" y="291274"/>
            <a:ext cx="1943150" cy="2881224"/>
          </a:xfrm>
          <a:prstGeom prst="rect">
            <a:avLst/>
          </a:prstGeom>
          <a:noFill/>
          <a:ln>
            <a:noFill/>
          </a:ln>
        </p:spPr>
      </p:pic>
      <p:pic>
        <p:nvPicPr>
          <p:cNvPr id="88" name="Google Shape;88;p17"/>
          <p:cNvPicPr preferRelativeResize="0"/>
          <p:nvPr/>
        </p:nvPicPr>
        <p:blipFill>
          <a:blip r:embed="rId4">
            <a:alphaModFix/>
          </a:blip>
          <a:stretch>
            <a:fillRect/>
          </a:stretch>
        </p:blipFill>
        <p:spPr>
          <a:xfrm>
            <a:off x="2769200" y="1152476"/>
            <a:ext cx="1943150" cy="2072319"/>
          </a:xfrm>
          <a:prstGeom prst="rect">
            <a:avLst/>
          </a:prstGeom>
          <a:noFill/>
          <a:ln cap="flat" cmpd="sng" w="19050">
            <a:solidFill>
              <a:srgbClr val="9E9E9E"/>
            </a:solidFill>
            <a:prstDash val="solid"/>
            <a:round/>
            <a:headEnd len="sm" w="sm" type="none"/>
            <a:tailEnd len="sm" w="sm" type="none"/>
          </a:ln>
        </p:spPr>
      </p:pic>
      <p:pic>
        <p:nvPicPr>
          <p:cNvPr id="89" name="Google Shape;89;p17"/>
          <p:cNvPicPr preferRelativeResize="0"/>
          <p:nvPr/>
        </p:nvPicPr>
        <p:blipFill>
          <a:blip r:embed="rId5">
            <a:alphaModFix/>
          </a:blip>
          <a:stretch>
            <a:fillRect/>
          </a:stretch>
        </p:blipFill>
        <p:spPr>
          <a:xfrm>
            <a:off x="4883433" y="1152472"/>
            <a:ext cx="1834639" cy="2072325"/>
          </a:xfrm>
          <a:prstGeom prst="rect">
            <a:avLst/>
          </a:prstGeom>
          <a:noFill/>
          <a:ln cap="flat" cmpd="sng" w="19050">
            <a:solidFill>
              <a:srgbClr val="9E9E9E"/>
            </a:solidFill>
            <a:prstDash val="solid"/>
            <a:round/>
            <a:headEnd len="sm" w="sm" type="none"/>
            <a:tailEnd len="sm" w="sm" type="none"/>
          </a:ln>
        </p:spPr>
      </p:pic>
      <p:pic>
        <p:nvPicPr>
          <p:cNvPr id="90" name="Google Shape;90;p17"/>
          <p:cNvPicPr preferRelativeResize="0"/>
          <p:nvPr/>
        </p:nvPicPr>
        <p:blipFill rotWithShape="1">
          <a:blip r:embed="rId6">
            <a:alphaModFix/>
          </a:blip>
          <a:srcRect b="0" l="0" r="0" t="0"/>
          <a:stretch/>
        </p:blipFill>
        <p:spPr>
          <a:xfrm>
            <a:off x="343250" y="1156925"/>
            <a:ext cx="2254875" cy="2063418"/>
          </a:xfrm>
          <a:prstGeom prst="rect">
            <a:avLst/>
          </a:prstGeom>
          <a:noFill/>
          <a:ln cap="flat" cmpd="sng" w="19050">
            <a:solidFill>
              <a:srgbClr val="9E9E9E"/>
            </a:solidFill>
            <a:prstDash val="solid"/>
            <a:round/>
            <a:headEnd len="sm" w="sm" type="none"/>
            <a:tailEnd len="sm" w="sm" type="none"/>
          </a:ln>
        </p:spPr>
      </p:pic>
      <p:pic>
        <p:nvPicPr>
          <p:cNvPr id="91" name="Google Shape;91;p17"/>
          <p:cNvPicPr preferRelativeResize="0"/>
          <p:nvPr/>
        </p:nvPicPr>
        <p:blipFill>
          <a:blip r:embed="rId7">
            <a:alphaModFix/>
          </a:blip>
          <a:stretch>
            <a:fillRect/>
          </a:stretch>
        </p:blipFill>
        <p:spPr>
          <a:xfrm>
            <a:off x="6718076" y="3532443"/>
            <a:ext cx="2114226" cy="14581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Activities </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Prototyping goals</a:t>
            </a:r>
            <a:endParaRPr/>
          </a:p>
          <a:p>
            <a:pPr indent="-355600" lvl="0" marL="457200" rtl="0" algn="l">
              <a:spcBef>
                <a:spcPts val="0"/>
              </a:spcBef>
              <a:spcAft>
                <a:spcPts val="0"/>
              </a:spcAft>
              <a:buSzPts val="2000"/>
              <a:buChar char="●"/>
            </a:pPr>
            <a:r>
              <a:rPr lang="en"/>
              <a:t>Prototypes generated</a:t>
            </a:r>
            <a:endParaRPr/>
          </a:p>
          <a:p>
            <a:pPr indent="-355600" lvl="0" marL="457200" rtl="0" algn="l">
              <a:spcBef>
                <a:spcPts val="0"/>
              </a:spcBef>
              <a:spcAft>
                <a:spcPts val="0"/>
              </a:spcAft>
              <a:buSzPts val="2000"/>
              <a:buChar char="●"/>
            </a:pPr>
            <a:r>
              <a:rPr lang="en"/>
              <a:t>Tests performed on prototypes (videos, images)</a:t>
            </a:r>
            <a:endParaRPr/>
          </a:p>
          <a:p>
            <a:pPr indent="-355600" lvl="0" marL="457200" rtl="0" algn="l">
              <a:spcBef>
                <a:spcPts val="0"/>
              </a:spcBef>
              <a:spcAft>
                <a:spcPts val="0"/>
              </a:spcAft>
              <a:buSzPts val="2000"/>
              <a:buChar char="●"/>
            </a:pPr>
            <a:r>
              <a:rPr lang="en"/>
              <a:t>How well or poorly do prototypes meet design requirements</a:t>
            </a:r>
            <a:endParaRPr/>
          </a:p>
          <a:p>
            <a:pPr indent="-355600" lvl="0" marL="457200" rtl="0" algn="l">
              <a:spcBef>
                <a:spcPts val="0"/>
              </a:spcBef>
              <a:spcAft>
                <a:spcPts val="0"/>
              </a:spcAft>
              <a:buSzPts val="2000"/>
              <a:buChar char="●"/>
            </a:pPr>
            <a:r>
              <a:rPr lang="en"/>
              <a:t>Summarize prototype discoveries</a:t>
            </a:r>
            <a:endParaRPr/>
          </a:p>
          <a:p>
            <a:pPr indent="-355600" lvl="0" marL="457200" rtl="0" algn="l">
              <a:spcBef>
                <a:spcPts val="0"/>
              </a:spcBef>
              <a:spcAft>
                <a:spcPts val="0"/>
              </a:spcAft>
              <a:buSzPts val="2000"/>
              <a:buChar char="●"/>
            </a:pPr>
            <a:r>
              <a:rPr lang="en"/>
              <a:t>Jon, Aurielle, Jennifer each 1-2 slides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Infrared Prototype Recap</a:t>
            </a:r>
            <a:endParaRPr/>
          </a:p>
        </p:txBody>
      </p:sp>
      <p:pic>
        <p:nvPicPr>
          <p:cNvPr id="103" name="Google Shape;103;p19"/>
          <p:cNvPicPr preferRelativeResize="0"/>
          <p:nvPr/>
        </p:nvPicPr>
        <p:blipFill>
          <a:blip r:embed="rId3">
            <a:alphaModFix/>
          </a:blip>
          <a:stretch>
            <a:fillRect/>
          </a:stretch>
        </p:blipFill>
        <p:spPr>
          <a:xfrm>
            <a:off x="582151" y="1373623"/>
            <a:ext cx="1670102" cy="2226803"/>
          </a:xfrm>
          <a:prstGeom prst="rect">
            <a:avLst/>
          </a:prstGeom>
          <a:noFill/>
          <a:ln>
            <a:noFill/>
          </a:ln>
        </p:spPr>
      </p:pic>
      <p:sp>
        <p:nvSpPr>
          <p:cNvPr id="104" name="Google Shape;104;p19"/>
          <p:cNvSpPr txBox="1"/>
          <p:nvPr>
            <p:ph idx="1" type="body"/>
          </p:nvPr>
        </p:nvSpPr>
        <p:spPr>
          <a:xfrm>
            <a:off x="4360925" y="3645100"/>
            <a:ext cx="16701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b="1" lang="en" sz="2025"/>
              <a:t>Prototype 2</a:t>
            </a:r>
            <a:endParaRPr b="1" sz="2025"/>
          </a:p>
        </p:txBody>
      </p:sp>
      <p:sp>
        <p:nvSpPr>
          <p:cNvPr id="105" name="Google Shape;105;p19"/>
          <p:cNvSpPr txBox="1"/>
          <p:nvPr/>
        </p:nvSpPr>
        <p:spPr>
          <a:xfrm>
            <a:off x="6313400" y="544600"/>
            <a:ext cx="2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6" name="Google Shape;106;p19"/>
          <p:cNvSpPr txBox="1"/>
          <p:nvPr/>
        </p:nvSpPr>
        <p:spPr>
          <a:xfrm>
            <a:off x="119825" y="4075075"/>
            <a:ext cx="26223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Pt-by-Pt T</a:t>
            </a:r>
            <a:r>
              <a:rPr lang="en" sz="2000">
                <a:solidFill>
                  <a:schemeClr val="lt2"/>
                </a:solidFill>
                <a:latin typeface="Source Sans Pro"/>
                <a:ea typeface="Source Sans Pro"/>
                <a:cs typeface="Source Sans Pro"/>
                <a:sym typeface="Source Sans Pro"/>
              </a:rPr>
              <a:t>ime Series Data</a:t>
            </a:r>
            <a:endParaRPr sz="2000">
              <a:solidFill>
                <a:schemeClr val="lt2"/>
              </a:solidFill>
              <a:latin typeface="Source Sans Pro"/>
              <a:ea typeface="Source Sans Pro"/>
              <a:cs typeface="Source Sans Pro"/>
              <a:sym typeface="Source Sans Pro"/>
            </a:endParaRPr>
          </a:p>
        </p:txBody>
      </p:sp>
      <p:sp>
        <p:nvSpPr>
          <p:cNvPr id="107" name="Google Shape;107;p19"/>
          <p:cNvSpPr txBox="1"/>
          <p:nvPr/>
        </p:nvSpPr>
        <p:spPr>
          <a:xfrm>
            <a:off x="3361150" y="4075050"/>
            <a:ext cx="50904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Noisy Data reduced via average 5 readings/s</a:t>
            </a:r>
            <a:endParaRPr sz="2000">
              <a:solidFill>
                <a:schemeClr val="lt2"/>
              </a:solidFill>
              <a:latin typeface="Source Sans Pro"/>
              <a:ea typeface="Source Sans Pro"/>
              <a:cs typeface="Source Sans Pro"/>
              <a:sym typeface="Source Sans Pro"/>
            </a:endParaRPr>
          </a:p>
          <a:p>
            <a:pPr indent="-355600" lvl="0" marL="457200" rtl="0" algn="l">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Extraneous readings treated as nulls</a:t>
            </a:r>
            <a:endParaRPr b="1" sz="1800">
              <a:solidFill>
                <a:schemeClr val="lt2"/>
              </a:solidFill>
              <a:latin typeface="Source Sans Pro"/>
              <a:ea typeface="Source Sans Pro"/>
              <a:cs typeface="Source Sans Pro"/>
              <a:sym typeface="Source Sans Pro"/>
            </a:endParaRPr>
          </a:p>
        </p:txBody>
      </p:sp>
      <p:pic>
        <p:nvPicPr>
          <p:cNvPr id="108" name="Google Shape;108;p19"/>
          <p:cNvPicPr preferRelativeResize="0"/>
          <p:nvPr/>
        </p:nvPicPr>
        <p:blipFill>
          <a:blip r:embed="rId4">
            <a:alphaModFix/>
          </a:blip>
          <a:stretch>
            <a:fillRect/>
          </a:stretch>
        </p:blipFill>
        <p:spPr>
          <a:xfrm>
            <a:off x="6102425" y="1501300"/>
            <a:ext cx="2622300" cy="1911298"/>
          </a:xfrm>
          <a:prstGeom prst="rect">
            <a:avLst/>
          </a:prstGeom>
          <a:noFill/>
          <a:ln>
            <a:noFill/>
          </a:ln>
        </p:spPr>
      </p:pic>
      <p:sp>
        <p:nvSpPr>
          <p:cNvPr id="109" name="Google Shape;109;p19"/>
          <p:cNvSpPr/>
          <p:nvPr/>
        </p:nvSpPr>
        <p:spPr>
          <a:xfrm>
            <a:off x="2767938" y="2171550"/>
            <a:ext cx="1077300" cy="8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9"/>
          <p:cNvPicPr preferRelativeResize="0"/>
          <p:nvPr/>
        </p:nvPicPr>
        <p:blipFill>
          <a:blip r:embed="rId5">
            <a:alphaModFix/>
          </a:blip>
          <a:stretch>
            <a:fillRect/>
          </a:stretch>
        </p:blipFill>
        <p:spPr>
          <a:xfrm>
            <a:off x="4360925" y="1343550"/>
            <a:ext cx="1670102" cy="2226803"/>
          </a:xfrm>
          <a:prstGeom prst="rect">
            <a:avLst/>
          </a:prstGeom>
          <a:noFill/>
          <a:ln>
            <a:noFill/>
          </a:ln>
        </p:spPr>
      </p:pic>
      <p:sp>
        <p:nvSpPr>
          <p:cNvPr id="111" name="Google Shape;111;p19"/>
          <p:cNvSpPr txBox="1"/>
          <p:nvPr>
            <p:ph idx="1" type="body"/>
          </p:nvPr>
        </p:nvSpPr>
        <p:spPr>
          <a:xfrm>
            <a:off x="643025" y="3622825"/>
            <a:ext cx="15759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b="1" lang="en" sz="2025"/>
              <a:t>Prototype 1</a:t>
            </a:r>
            <a:endParaRPr b="1" sz="202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Angle of Crouch Approximation</a:t>
            </a:r>
            <a:endParaRPr/>
          </a:p>
        </p:txBody>
      </p:sp>
      <p:sp>
        <p:nvSpPr>
          <p:cNvPr id="117" name="Google Shape;117;p20"/>
          <p:cNvSpPr txBox="1"/>
          <p:nvPr/>
        </p:nvSpPr>
        <p:spPr>
          <a:xfrm>
            <a:off x="6313400" y="544600"/>
            <a:ext cx="2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18" name="Google Shape;118;p20"/>
          <p:cNvSpPr txBox="1"/>
          <p:nvPr/>
        </p:nvSpPr>
        <p:spPr>
          <a:xfrm>
            <a:off x="4607801" y="4361300"/>
            <a:ext cx="45363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Arduino code used Law of Cosines: a^2 = b^2 + c^2 -2bc*cos(𝛳)</a:t>
            </a:r>
            <a:endParaRPr sz="2000">
              <a:solidFill>
                <a:schemeClr val="lt2"/>
              </a:solidFill>
              <a:latin typeface="Source Sans Pro"/>
              <a:ea typeface="Source Sans Pro"/>
              <a:cs typeface="Source Sans Pro"/>
              <a:sym typeface="Source Sans Pro"/>
            </a:endParaRPr>
          </a:p>
        </p:txBody>
      </p:sp>
      <p:sp>
        <p:nvSpPr>
          <p:cNvPr id="119" name="Google Shape;119;p20"/>
          <p:cNvSpPr txBox="1"/>
          <p:nvPr/>
        </p:nvSpPr>
        <p:spPr>
          <a:xfrm>
            <a:off x="7100050" y="3106275"/>
            <a:ext cx="20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20" name="Google Shape;120;p20"/>
          <p:cNvPicPr preferRelativeResize="0"/>
          <p:nvPr/>
        </p:nvPicPr>
        <p:blipFill>
          <a:blip r:embed="rId3">
            <a:alphaModFix/>
          </a:blip>
          <a:stretch>
            <a:fillRect/>
          </a:stretch>
        </p:blipFill>
        <p:spPr>
          <a:xfrm>
            <a:off x="4961000" y="1709750"/>
            <a:ext cx="3829901" cy="2372601"/>
          </a:xfrm>
          <a:prstGeom prst="rect">
            <a:avLst/>
          </a:prstGeom>
          <a:noFill/>
          <a:ln>
            <a:noFill/>
          </a:ln>
        </p:spPr>
      </p:pic>
      <p:sp>
        <p:nvSpPr>
          <p:cNvPr id="121" name="Google Shape;121;p20"/>
          <p:cNvSpPr txBox="1"/>
          <p:nvPr/>
        </p:nvSpPr>
        <p:spPr>
          <a:xfrm>
            <a:off x="311688" y="4361300"/>
            <a:ext cx="4173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Source Sans Pro"/>
              <a:buChar char="●"/>
            </a:pPr>
            <a:r>
              <a:rPr lang="en" sz="2000">
                <a:solidFill>
                  <a:schemeClr val="lt2"/>
                </a:solidFill>
                <a:latin typeface="Source Sans Pro"/>
                <a:ea typeface="Source Sans Pro"/>
                <a:cs typeface="Source Sans Pro"/>
                <a:sym typeface="Source Sans Pro"/>
              </a:rPr>
              <a:t>3-Point Cartesian Analysis</a:t>
            </a:r>
            <a:endParaRPr sz="2000">
              <a:solidFill>
                <a:schemeClr val="lt2"/>
              </a:solidFill>
              <a:latin typeface="Source Sans Pro"/>
              <a:ea typeface="Source Sans Pro"/>
              <a:cs typeface="Source Sans Pro"/>
              <a:sym typeface="Source Sans Pro"/>
            </a:endParaRPr>
          </a:p>
        </p:txBody>
      </p:sp>
      <p:pic>
        <p:nvPicPr>
          <p:cNvPr id="122" name="Google Shape;122;p20"/>
          <p:cNvPicPr preferRelativeResize="0"/>
          <p:nvPr/>
        </p:nvPicPr>
        <p:blipFill>
          <a:blip r:embed="rId4">
            <a:alphaModFix/>
          </a:blip>
          <a:stretch>
            <a:fillRect/>
          </a:stretch>
        </p:blipFill>
        <p:spPr>
          <a:xfrm>
            <a:off x="152400" y="1220825"/>
            <a:ext cx="4696176" cy="286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rotWithShape="1">
          <a:blip r:embed="rId3">
            <a:alphaModFix/>
          </a:blip>
          <a:srcRect b="12077" l="1548" r="33394" t="12723"/>
          <a:stretch/>
        </p:blipFill>
        <p:spPr>
          <a:xfrm>
            <a:off x="6006625" y="3003825"/>
            <a:ext cx="3137375" cy="2044425"/>
          </a:xfrm>
          <a:prstGeom prst="rect">
            <a:avLst/>
          </a:prstGeom>
          <a:noFill/>
          <a:ln>
            <a:noFill/>
          </a:ln>
        </p:spPr>
      </p:pic>
      <p:sp>
        <p:nvSpPr>
          <p:cNvPr id="128" name="Google Shape;128;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Weight Distribution and Upright Posture</a:t>
            </a:r>
            <a:endParaRPr/>
          </a:p>
        </p:txBody>
      </p:sp>
      <p:sp>
        <p:nvSpPr>
          <p:cNvPr id="129" name="Google Shape;12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Research reflects trends in upright posture and weight distribution</a:t>
            </a:r>
            <a:endParaRPr/>
          </a:p>
          <a:p>
            <a:pPr indent="-355600" lvl="0" marL="457200" rtl="0" algn="l">
              <a:spcBef>
                <a:spcPts val="0"/>
              </a:spcBef>
              <a:spcAft>
                <a:spcPts val="0"/>
              </a:spcAft>
              <a:buSzPts val="2000"/>
              <a:buChar char="●"/>
            </a:pPr>
            <a:r>
              <a:rPr lang="en"/>
              <a:t>Peak pressure points located in ischial tuberosities</a:t>
            </a:r>
            <a:endParaRPr/>
          </a:p>
          <a:p>
            <a:pPr indent="-355600" lvl="0" marL="457200" rtl="0" algn="l">
              <a:spcBef>
                <a:spcPts val="0"/>
              </a:spcBef>
              <a:spcAft>
                <a:spcPts val="0"/>
              </a:spcAft>
              <a:buSzPts val="2000"/>
              <a:buChar char="●"/>
            </a:pPr>
            <a:r>
              <a:rPr lang="en"/>
              <a:t>Pressure peaks remain generally symmetrical laterally </a:t>
            </a:r>
            <a:r>
              <a:rPr lang="en"/>
              <a:t>across</a:t>
            </a:r>
            <a:r>
              <a:rPr lang="en"/>
              <a:t> the body</a:t>
            </a:r>
            <a:endParaRPr/>
          </a:p>
          <a:p>
            <a:pPr indent="0" lvl="0" marL="0" rtl="0" algn="l">
              <a:spcBef>
                <a:spcPts val="1200"/>
              </a:spcBef>
              <a:spcAft>
                <a:spcPts val="1200"/>
              </a:spcAft>
              <a:buNone/>
            </a:pPr>
            <a:r>
              <a:rPr b="1" lang="en"/>
              <a:t>Goal: </a:t>
            </a:r>
            <a:r>
              <a:rPr lang="en"/>
              <a:t>Implement and position sensors into chair cushion to detect differences in weight distribution associated with trends</a:t>
            </a:r>
            <a:endParaRPr/>
          </a:p>
        </p:txBody>
      </p:sp>
      <p:pic>
        <p:nvPicPr>
          <p:cNvPr id="130" name="Google Shape;130;p21"/>
          <p:cNvPicPr preferRelativeResize="0"/>
          <p:nvPr/>
        </p:nvPicPr>
        <p:blipFill>
          <a:blip r:embed="rId4">
            <a:alphaModFix/>
          </a:blip>
          <a:stretch>
            <a:fillRect/>
          </a:stretch>
        </p:blipFill>
        <p:spPr>
          <a:xfrm>
            <a:off x="311703" y="3553388"/>
            <a:ext cx="1344099" cy="145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